
<file path=[Content_Types].xml><?xml version="1.0" encoding="utf-8"?>
<Types xmlns="http://schemas.openxmlformats.org/package/2006/content-types">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18"/>
  </p:notesMasterIdLst>
  <p:handoutMasterIdLst>
    <p:handoutMasterId r:id="rId19"/>
  </p:handoutMasterIdLst>
  <p:sldIdLst>
    <p:sldId id="341" r:id="rId2"/>
    <p:sldId id="342" r:id="rId3"/>
    <p:sldId id="343" r:id="rId4"/>
    <p:sldId id="344" r:id="rId5"/>
    <p:sldId id="345" r:id="rId6"/>
    <p:sldId id="346" r:id="rId7"/>
    <p:sldId id="347" r:id="rId8"/>
    <p:sldId id="348" r:id="rId9"/>
    <p:sldId id="349" r:id="rId10"/>
    <p:sldId id="350" r:id="rId11"/>
    <p:sldId id="351" r:id="rId12"/>
    <p:sldId id="352" r:id="rId13"/>
    <p:sldId id="353" r:id="rId14"/>
    <p:sldId id="354" r:id="rId15"/>
    <p:sldId id="356" r:id="rId16"/>
    <p:sldId id="357" r:id="rId17"/>
  </p:sldIdLst>
  <p:sldSz cx="10693400" cy="7561263"/>
  <p:notesSz cx="6662738" cy="9832975"/>
  <p:defaultTextStyle>
    <a:defPPr>
      <a:defRPr lang="en-GB"/>
    </a:defPPr>
    <a:lvl1pPr algn="l" rtl="1" fontAlgn="base">
      <a:spcBef>
        <a:spcPct val="0"/>
      </a:spcBef>
      <a:spcAft>
        <a:spcPct val="0"/>
      </a:spcAft>
      <a:defRPr sz="3900" b="1" kern="1200">
        <a:solidFill>
          <a:srgbClr val="000066"/>
        </a:solidFill>
        <a:latin typeface="Arial" charset="0"/>
        <a:ea typeface="+mn-ea"/>
        <a:cs typeface="Arial" charset="0"/>
      </a:defRPr>
    </a:lvl1pPr>
    <a:lvl2pPr marL="457200" algn="l" rtl="1" fontAlgn="base">
      <a:spcBef>
        <a:spcPct val="0"/>
      </a:spcBef>
      <a:spcAft>
        <a:spcPct val="0"/>
      </a:spcAft>
      <a:defRPr sz="3900" b="1" kern="1200">
        <a:solidFill>
          <a:srgbClr val="000066"/>
        </a:solidFill>
        <a:latin typeface="Arial" charset="0"/>
        <a:ea typeface="+mn-ea"/>
        <a:cs typeface="Arial" charset="0"/>
      </a:defRPr>
    </a:lvl2pPr>
    <a:lvl3pPr marL="914400" algn="l" rtl="1" fontAlgn="base">
      <a:spcBef>
        <a:spcPct val="0"/>
      </a:spcBef>
      <a:spcAft>
        <a:spcPct val="0"/>
      </a:spcAft>
      <a:defRPr sz="3900" b="1" kern="1200">
        <a:solidFill>
          <a:srgbClr val="000066"/>
        </a:solidFill>
        <a:latin typeface="Arial" charset="0"/>
        <a:ea typeface="+mn-ea"/>
        <a:cs typeface="Arial" charset="0"/>
      </a:defRPr>
    </a:lvl3pPr>
    <a:lvl4pPr marL="1371600" algn="l" rtl="1" fontAlgn="base">
      <a:spcBef>
        <a:spcPct val="0"/>
      </a:spcBef>
      <a:spcAft>
        <a:spcPct val="0"/>
      </a:spcAft>
      <a:defRPr sz="3900" b="1" kern="1200">
        <a:solidFill>
          <a:srgbClr val="000066"/>
        </a:solidFill>
        <a:latin typeface="Arial" charset="0"/>
        <a:ea typeface="+mn-ea"/>
        <a:cs typeface="Arial" charset="0"/>
      </a:defRPr>
    </a:lvl4pPr>
    <a:lvl5pPr marL="1828800" algn="l" rtl="1" fontAlgn="base">
      <a:spcBef>
        <a:spcPct val="0"/>
      </a:spcBef>
      <a:spcAft>
        <a:spcPct val="0"/>
      </a:spcAft>
      <a:defRPr sz="3900" b="1" kern="1200">
        <a:solidFill>
          <a:srgbClr val="000066"/>
        </a:solidFill>
        <a:latin typeface="Arial" charset="0"/>
        <a:ea typeface="+mn-ea"/>
        <a:cs typeface="Arial" charset="0"/>
      </a:defRPr>
    </a:lvl5pPr>
    <a:lvl6pPr marL="2286000" algn="l" defTabSz="914400" rtl="0" eaLnBrk="1" latinLnBrk="0" hangingPunct="1">
      <a:defRPr sz="3900" b="1" kern="1200">
        <a:solidFill>
          <a:srgbClr val="000066"/>
        </a:solidFill>
        <a:latin typeface="Arial" charset="0"/>
        <a:ea typeface="+mn-ea"/>
        <a:cs typeface="Arial" charset="0"/>
      </a:defRPr>
    </a:lvl6pPr>
    <a:lvl7pPr marL="2743200" algn="l" defTabSz="914400" rtl="0" eaLnBrk="1" latinLnBrk="0" hangingPunct="1">
      <a:defRPr sz="3900" b="1" kern="1200">
        <a:solidFill>
          <a:srgbClr val="000066"/>
        </a:solidFill>
        <a:latin typeface="Arial" charset="0"/>
        <a:ea typeface="+mn-ea"/>
        <a:cs typeface="Arial" charset="0"/>
      </a:defRPr>
    </a:lvl7pPr>
    <a:lvl8pPr marL="3200400" algn="l" defTabSz="914400" rtl="0" eaLnBrk="1" latinLnBrk="0" hangingPunct="1">
      <a:defRPr sz="3900" b="1" kern="1200">
        <a:solidFill>
          <a:srgbClr val="000066"/>
        </a:solidFill>
        <a:latin typeface="Arial" charset="0"/>
        <a:ea typeface="+mn-ea"/>
        <a:cs typeface="Arial" charset="0"/>
      </a:defRPr>
    </a:lvl8pPr>
    <a:lvl9pPr marL="3657600" algn="l" defTabSz="914400" rtl="0" eaLnBrk="1" latinLnBrk="0" hangingPunct="1">
      <a:defRPr sz="3900" b="1" kern="1200">
        <a:solidFill>
          <a:srgbClr val="000066"/>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FF33"/>
    <a:srgbClr val="96CCEE"/>
    <a:srgbClr val="72BBE8"/>
    <a:srgbClr val="1E7FB8"/>
    <a:srgbClr val="C4DAF4"/>
    <a:srgbClr val="4189DD"/>
    <a:srgbClr val="00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335" autoAdjust="0"/>
    <p:restoredTop sz="80446" autoAdjust="0"/>
  </p:normalViewPr>
  <p:slideViewPr>
    <p:cSldViewPr snapToGrid="0">
      <p:cViewPr varScale="1">
        <p:scale>
          <a:sx n="67" d="100"/>
          <a:sy n="67" d="100"/>
        </p:scale>
        <p:origin x="-102" y="-366"/>
      </p:cViewPr>
      <p:guideLst>
        <p:guide orient="horz" pos="2381"/>
        <p:guide pos="3368"/>
      </p:guideLst>
    </p:cSldViewPr>
  </p:slideViewPr>
  <p:notesTextViewPr>
    <p:cViewPr>
      <p:scale>
        <a:sx n="1" d="1"/>
        <a:sy n="1" d="1"/>
      </p:scale>
      <p:origin x="0" y="0"/>
    </p:cViewPr>
  </p:notesTextViewPr>
  <p:notesViewPr>
    <p:cSldViewPr snapToGrid="0">
      <p:cViewPr varScale="1">
        <p:scale>
          <a:sx n="79" d="100"/>
          <a:sy n="79" d="100"/>
        </p:scale>
        <p:origin x="-3378" y="-102"/>
      </p:cViewPr>
      <p:guideLst>
        <p:guide orient="horz" pos="3097"/>
        <p:guide pos="2098"/>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2887663"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b="0">
                <a:solidFill>
                  <a:schemeClr val="tx1"/>
                </a:solidFill>
              </a:defRPr>
            </a:lvl1pPr>
          </a:lstStyle>
          <a:p>
            <a:r>
              <a:rPr lang="en-GB"/>
              <a:t>World Health Organization</a:t>
            </a:r>
          </a:p>
        </p:txBody>
      </p:sp>
      <p:sp>
        <p:nvSpPr>
          <p:cNvPr id="29699" name="Rectangle 3"/>
          <p:cNvSpPr>
            <a:spLocks noGrp="1" noChangeArrowheads="1"/>
          </p:cNvSpPr>
          <p:nvPr>
            <p:ph type="dt" sz="quarter" idx="1"/>
          </p:nvPr>
        </p:nvSpPr>
        <p:spPr bwMode="auto">
          <a:xfrm>
            <a:off x="3773488" y="0"/>
            <a:ext cx="2887662"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b="0">
                <a:solidFill>
                  <a:schemeClr val="tx1"/>
                </a:solidFill>
              </a:defRPr>
            </a:lvl1pPr>
          </a:lstStyle>
          <a:p>
            <a:fld id="{BAF0707C-9324-44E1-98D9-436CC245202C}" type="datetime3">
              <a:rPr lang="en-GB"/>
              <a:pPr/>
              <a:t>18 March, 2015</a:t>
            </a:fld>
            <a:endParaRPr lang="en-GB"/>
          </a:p>
        </p:txBody>
      </p:sp>
      <p:sp>
        <p:nvSpPr>
          <p:cNvPr id="29700" name="Rectangle 4"/>
          <p:cNvSpPr>
            <a:spLocks noGrp="1" noChangeArrowheads="1"/>
          </p:cNvSpPr>
          <p:nvPr>
            <p:ph type="ftr" sz="quarter" idx="2"/>
          </p:nvPr>
        </p:nvSpPr>
        <p:spPr bwMode="auto">
          <a:xfrm>
            <a:off x="0" y="9339263"/>
            <a:ext cx="2887663"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b="0">
                <a:solidFill>
                  <a:schemeClr val="tx1"/>
                </a:solidFill>
              </a:defRPr>
            </a:lvl1pPr>
          </a:lstStyle>
          <a:p>
            <a:endParaRPr lang="en-GB"/>
          </a:p>
        </p:txBody>
      </p:sp>
      <p:sp>
        <p:nvSpPr>
          <p:cNvPr id="29701" name="Rectangle 5"/>
          <p:cNvSpPr>
            <a:spLocks noGrp="1" noChangeArrowheads="1"/>
          </p:cNvSpPr>
          <p:nvPr>
            <p:ph type="sldNum" sz="quarter" idx="3"/>
          </p:nvPr>
        </p:nvSpPr>
        <p:spPr bwMode="auto">
          <a:xfrm>
            <a:off x="3773488" y="9339263"/>
            <a:ext cx="2887662"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b="0">
                <a:solidFill>
                  <a:schemeClr val="tx1"/>
                </a:solidFill>
              </a:defRPr>
            </a:lvl1pPr>
          </a:lstStyle>
          <a:p>
            <a:fld id="{E437EC1B-A751-4F4F-A77B-95763D2375D5}" type="slidenum">
              <a:rPr lang="en-GB"/>
              <a:pPr/>
              <a:t>‹#›</a:t>
            </a:fld>
            <a:endParaRPr lang="en-GB"/>
          </a:p>
        </p:txBody>
      </p:sp>
    </p:spTree>
    <p:extLst>
      <p:ext uri="{BB962C8B-B14F-4D97-AF65-F5344CB8AC3E}">
        <p14:creationId xmlns:p14="http://schemas.microsoft.com/office/powerpoint/2010/main" val="173061762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2"/>
          <p:cNvSpPr>
            <a:spLocks noGrp="1" noChangeArrowheads="1"/>
          </p:cNvSpPr>
          <p:nvPr>
            <p:ph type="hdr" sz="quarter"/>
          </p:nvPr>
        </p:nvSpPr>
        <p:spPr bwMode="auto">
          <a:xfrm>
            <a:off x="0" y="0"/>
            <a:ext cx="2887663"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b="0">
                <a:solidFill>
                  <a:schemeClr val="tx1"/>
                </a:solidFill>
              </a:defRPr>
            </a:lvl1pPr>
          </a:lstStyle>
          <a:p>
            <a:r>
              <a:rPr lang="en-GB"/>
              <a:t>World Health Organization</a:t>
            </a:r>
          </a:p>
        </p:txBody>
      </p:sp>
      <p:sp>
        <p:nvSpPr>
          <p:cNvPr id="31748" name="Rectangle 4"/>
          <p:cNvSpPr>
            <a:spLocks noGrp="1" noRot="1" noChangeAspect="1" noChangeArrowheads="1" noTextEdit="1"/>
          </p:cNvSpPr>
          <p:nvPr>
            <p:ph type="sldImg" idx="2"/>
          </p:nvPr>
        </p:nvSpPr>
        <p:spPr bwMode="auto">
          <a:xfrm>
            <a:off x="725488" y="738188"/>
            <a:ext cx="5211762" cy="3686175"/>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1749" name="Rectangle 5"/>
          <p:cNvSpPr>
            <a:spLocks noGrp="1" noChangeArrowheads="1"/>
          </p:cNvSpPr>
          <p:nvPr>
            <p:ph type="body" sz="quarter" idx="3"/>
          </p:nvPr>
        </p:nvSpPr>
        <p:spPr bwMode="auto">
          <a:xfrm>
            <a:off x="666750" y="4670425"/>
            <a:ext cx="5329238" cy="4424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31750" name="Rectangle 6"/>
          <p:cNvSpPr>
            <a:spLocks noGrp="1" noChangeArrowheads="1"/>
          </p:cNvSpPr>
          <p:nvPr>
            <p:ph type="ftr" sz="quarter" idx="4"/>
          </p:nvPr>
        </p:nvSpPr>
        <p:spPr bwMode="auto">
          <a:xfrm>
            <a:off x="0" y="9339263"/>
            <a:ext cx="2887663"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b="0">
                <a:solidFill>
                  <a:schemeClr val="tx1"/>
                </a:solidFill>
              </a:defRPr>
            </a:lvl1pPr>
          </a:lstStyle>
          <a:p>
            <a:endParaRPr lang="en-GB"/>
          </a:p>
        </p:txBody>
      </p:sp>
      <p:sp>
        <p:nvSpPr>
          <p:cNvPr id="31751" name="Rectangle 7"/>
          <p:cNvSpPr>
            <a:spLocks noGrp="1" noChangeArrowheads="1"/>
          </p:cNvSpPr>
          <p:nvPr>
            <p:ph type="sldNum" sz="quarter" idx="5"/>
          </p:nvPr>
        </p:nvSpPr>
        <p:spPr bwMode="auto">
          <a:xfrm>
            <a:off x="3773488" y="9339263"/>
            <a:ext cx="2887662"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b="0">
                <a:solidFill>
                  <a:schemeClr val="tx1"/>
                </a:solidFill>
              </a:defRPr>
            </a:lvl1pPr>
          </a:lstStyle>
          <a:p>
            <a:fld id="{D047A0E8-87E7-473F-9533-9D2EC96FC3DF}" type="slidenum">
              <a:rPr lang="en-GB"/>
              <a:pPr/>
              <a:t>‹#›</a:t>
            </a:fld>
            <a:endParaRPr lang="en-GB"/>
          </a:p>
        </p:txBody>
      </p:sp>
    </p:spTree>
    <p:extLst>
      <p:ext uri="{BB962C8B-B14F-4D97-AF65-F5344CB8AC3E}">
        <p14:creationId xmlns:p14="http://schemas.microsoft.com/office/powerpoint/2010/main" val="4252539234"/>
      </p:ext>
    </p:extLst>
  </p:cSld>
  <p:clrMap bg1="lt1" tx1="dk1" bg2="lt2" tx2="dk2" accent1="accent1" accent2="accent2" accent3="accent3" accent4="accent4" accent5="accent5" accent6="accent6" hlink="hlink" folHlink="folHlink"/>
  <p:hf ftr="0" dt="0"/>
  <p:notesStyle>
    <a:lvl1pPr algn="r" rtl="1" fontAlgn="base">
      <a:spcBef>
        <a:spcPct val="30000"/>
      </a:spcBef>
      <a:spcAft>
        <a:spcPct val="0"/>
      </a:spcAft>
      <a:defRPr sz="1200" kern="1200">
        <a:solidFill>
          <a:schemeClr val="tx1"/>
        </a:solidFill>
        <a:latin typeface="Arial" charset="0"/>
        <a:ea typeface="+mn-ea"/>
        <a:cs typeface="Arial" charset="0"/>
      </a:defRPr>
    </a:lvl1pPr>
    <a:lvl2pPr marL="457200" algn="r" rtl="1" fontAlgn="base">
      <a:spcBef>
        <a:spcPct val="30000"/>
      </a:spcBef>
      <a:spcAft>
        <a:spcPct val="0"/>
      </a:spcAft>
      <a:defRPr sz="1200" kern="1200">
        <a:solidFill>
          <a:schemeClr val="tx1"/>
        </a:solidFill>
        <a:latin typeface="Arial" charset="0"/>
        <a:ea typeface="+mn-ea"/>
        <a:cs typeface="Arial" charset="0"/>
      </a:defRPr>
    </a:lvl2pPr>
    <a:lvl3pPr marL="914400" algn="r" rtl="1" fontAlgn="base">
      <a:spcBef>
        <a:spcPct val="30000"/>
      </a:spcBef>
      <a:spcAft>
        <a:spcPct val="0"/>
      </a:spcAft>
      <a:defRPr sz="1200" kern="1200">
        <a:solidFill>
          <a:schemeClr val="tx1"/>
        </a:solidFill>
        <a:latin typeface="Arial" charset="0"/>
        <a:ea typeface="+mn-ea"/>
        <a:cs typeface="Arial" charset="0"/>
      </a:defRPr>
    </a:lvl3pPr>
    <a:lvl4pPr marL="1371600" algn="r" rtl="1" fontAlgn="base">
      <a:spcBef>
        <a:spcPct val="30000"/>
      </a:spcBef>
      <a:spcAft>
        <a:spcPct val="0"/>
      </a:spcAft>
      <a:defRPr sz="1200" kern="1200">
        <a:solidFill>
          <a:schemeClr val="tx1"/>
        </a:solidFill>
        <a:latin typeface="Arial" charset="0"/>
        <a:ea typeface="+mn-ea"/>
        <a:cs typeface="Arial" charset="0"/>
      </a:defRPr>
    </a:lvl4pPr>
    <a:lvl5pPr marL="1828800" algn="r" rtl="1"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r>
              <a:rPr lang="en-GB" smtClean="0"/>
              <a:t>World Health Organization</a:t>
            </a:r>
            <a:endParaRPr lang="en-GB"/>
          </a:p>
        </p:txBody>
      </p:sp>
      <p:sp>
        <p:nvSpPr>
          <p:cNvPr id="5" name="Slide Number Placeholder 4"/>
          <p:cNvSpPr>
            <a:spLocks noGrp="1"/>
          </p:cNvSpPr>
          <p:nvPr>
            <p:ph type="sldNum" sz="quarter" idx="11"/>
          </p:nvPr>
        </p:nvSpPr>
        <p:spPr/>
        <p:txBody>
          <a:bodyPr/>
          <a:lstStyle/>
          <a:p>
            <a:fld id="{D047A0E8-87E7-473F-9533-9D2EC96FC3DF}" type="slidenum">
              <a:rPr lang="en-GB" smtClean="0"/>
              <a:pPr/>
              <a:t>1</a:t>
            </a:fld>
            <a:endParaRPr lang="en-GB"/>
          </a:p>
        </p:txBody>
      </p:sp>
    </p:spTree>
    <p:extLst>
      <p:ext uri="{BB962C8B-B14F-4D97-AF65-F5344CB8AC3E}">
        <p14:creationId xmlns:p14="http://schemas.microsoft.com/office/powerpoint/2010/main" val="14048261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1" eaLnBrk="1" fontAlgn="base" latinLnBrk="0" hangingPunct="1">
              <a:lnSpc>
                <a:spcPct val="100000"/>
              </a:lnSpc>
              <a:spcBef>
                <a:spcPct val="30000"/>
              </a:spcBef>
              <a:spcAft>
                <a:spcPct val="0"/>
              </a:spcAft>
              <a:buClrTx/>
              <a:buSzTx/>
              <a:buFontTx/>
              <a:buNone/>
              <a:tabLst/>
              <a:defRPr/>
            </a:pPr>
            <a:r>
              <a:rPr lang="en-GB" sz="1100" kern="1200" dirty="0" smtClean="0">
                <a:solidFill>
                  <a:schemeClr val="tx1"/>
                </a:solidFill>
                <a:effectLst/>
                <a:latin typeface="+mn-lt"/>
                <a:ea typeface="+mn-ea"/>
                <a:cs typeface="Arial" charset="0"/>
              </a:rPr>
              <a:t>Once a suspected or probable patient is admitted to a treatment facility, laboratory specimen needs to be collected and transported to the nearest laboratory for tests.  Results of the laboratory test needs to be provided to the health worker responsible for proper management of the patient.  The patient and their family need to be informed about the laboratory outcome. The laboratory outcome of the patient needs to also be reported to other relevant authorities so that they can take the necessary action in areas relevant to other pillars of the response and for managing the data and information management on the Ebola outbreak.</a:t>
            </a:r>
          </a:p>
          <a:p>
            <a:pPr algn="l"/>
            <a:endParaRPr lang="en-GB" sz="1100" dirty="0">
              <a:latin typeface="+mn-lt"/>
            </a:endParaRPr>
          </a:p>
        </p:txBody>
      </p:sp>
      <p:sp>
        <p:nvSpPr>
          <p:cNvPr id="4" name="Header Placeholder 3"/>
          <p:cNvSpPr>
            <a:spLocks noGrp="1"/>
          </p:cNvSpPr>
          <p:nvPr>
            <p:ph type="hdr" sz="quarter" idx="10"/>
          </p:nvPr>
        </p:nvSpPr>
        <p:spPr/>
        <p:txBody>
          <a:bodyPr/>
          <a:lstStyle/>
          <a:p>
            <a:r>
              <a:rPr lang="en-GB" smtClean="0"/>
              <a:t>World Health Organization</a:t>
            </a:r>
            <a:endParaRPr lang="en-GB"/>
          </a:p>
        </p:txBody>
      </p:sp>
      <p:sp>
        <p:nvSpPr>
          <p:cNvPr id="5" name="Slide Number Placeholder 4"/>
          <p:cNvSpPr>
            <a:spLocks noGrp="1"/>
          </p:cNvSpPr>
          <p:nvPr>
            <p:ph type="sldNum" sz="quarter" idx="11"/>
          </p:nvPr>
        </p:nvSpPr>
        <p:spPr/>
        <p:txBody>
          <a:bodyPr/>
          <a:lstStyle/>
          <a:p>
            <a:fld id="{D047A0E8-87E7-473F-9533-9D2EC96FC3DF}" type="slidenum">
              <a:rPr lang="en-GB" smtClean="0"/>
              <a:pPr/>
              <a:t>12</a:t>
            </a:fld>
            <a:endParaRPr lang="en-GB"/>
          </a:p>
        </p:txBody>
      </p:sp>
    </p:spTree>
    <p:extLst>
      <p:ext uri="{BB962C8B-B14F-4D97-AF65-F5344CB8AC3E}">
        <p14:creationId xmlns:p14="http://schemas.microsoft.com/office/powerpoint/2010/main" val="1664662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sz="1100" kern="1200" dirty="0" smtClean="0">
                <a:solidFill>
                  <a:schemeClr val="tx1"/>
                </a:solidFill>
                <a:effectLst/>
                <a:latin typeface="+mn-lt"/>
                <a:ea typeface="+mn-ea"/>
                <a:cs typeface="Arial" charset="0"/>
              </a:rPr>
              <a:t>The incubation for transmission of Ebola, which is the time from when a person is exposed to</a:t>
            </a:r>
            <a:r>
              <a:rPr lang="en-GB" sz="1100" kern="1200" baseline="0" dirty="0" smtClean="0">
                <a:solidFill>
                  <a:schemeClr val="tx1"/>
                </a:solidFill>
                <a:effectLst/>
                <a:latin typeface="+mn-lt"/>
                <a:ea typeface="+mn-ea"/>
                <a:cs typeface="Arial" charset="0"/>
              </a:rPr>
              <a:t> </a:t>
            </a:r>
            <a:r>
              <a:rPr lang="en-GB" sz="1100" kern="1200" dirty="0" smtClean="0">
                <a:solidFill>
                  <a:schemeClr val="tx1"/>
                </a:solidFill>
                <a:effectLst/>
                <a:latin typeface="+mn-lt"/>
                <a:ea typeface="+mn-ea"/>
                <a:cs typeface="Arial" charset="0"/>
              </a:rPr>
              <a:t>the virus from an Ebola patient (alive or dead) to the time during which the person develops symptoms is between 2-21 days.    </a:t>
            </a:r>
          </a:p>
          <a:p>
            <a:pPr algn="l"/>
            <a:r>
              <a:rPr lang="en-GB" sz="1100" kern="1200" dirty="0" smtClean="0">
                <a:solidFill>
                  <a:schemeClr val="tx1"/>
                </a:solidFill>
                <a:effectLst/>
                <a:latin typeface="+mn-lt"/>
                <a:ea typeface="+mn-ea"/>
                <a:cs typeface="Arial" charset="0"/>
              </a:rPr>
              <a:t>The groups most at risk of Ebola infection are front-line health workers, family members of  the patients, care givers, traditional healers and those practising unsafe burials.</a:t>
            </a:r>
          </a:p>
          <a:p>
            <a:pPr algn="l"/>
            <a:endParaRPr lang="en-GB" sz="1100" dirty="0">
              <a:latin typeface="+mn-lt"/>
            </a:endParaRPr>
          </a:p>
        </p:txBody>
      </p:sp>
      <p:sp>
        <p:nvSpPr>
          <p:cNvPr id="4" name="Slide Number Placeholder 3"/>
          <p:cNvSpPr>
            <a:spLocks noGrp="1"/>
          </p:cNvSpPr>
          <p:nvPr>
            <p:ph type="sldNum" sz="quarter" idx="10"/>
          </p:nvPr>
        </p:nvSpPr>
        <p:spPr/>
        <p:txBody>
          <a:bodyPr/>
          <a:lstStyle/>
          <a:p>
            <a:fld id="{C125FB9A-699D-491B-8C20-FCEEE37D3F29}" type="slidenum">
              <a:rPr lang="en-GB" smtClean="0"/>
              <a:t>13</a:t>
            </a:fld>
            <a:endParaRPr lang="en-GB"/>
          </a:p>
        </p:txBody>
      </p:sp>
    </p:spTree>
    <p:extLst>
      <p:ext uri="{BB962C8B-B14F-4D97-AF65-F5344CB8AC3E}">
        <p14:creationId xmlns:p14="http://schemas.microsoft.com/office/powerpoint/2010/main" val="14287450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1" eaLnBrk="1" fontAlgn="base" latinLnBrk="0" hangingPunct="1">
              <a:lnSpc>
                <a:spcPct val="100000"/>
              </a:lnSpc>
              <a:spcBef>
                <a:spcPct val="30000"/>
              </a:spcBef>
              <a:spcAft>
                <a:spcPct val="0"/>
              </a:spcAft>
              <a:buClrTx/>
              <a:buSzTx/>
              <a:buFontTx/>
              <a:buNone/>
              <a:tabLst/>
              <a:defRPr/>
            </a:pPr>
            <a:r>
              <a:rPr lang="en-GB" sz="1100" kern="1200" dirty="0" smtClean="0">
                <a:solidFill>
                  <a:schemeClr val="tx1"/>
                </a:solidFill>
                <a:effectLst/>
                <a:latin typeface="+mn-lt"/>
                <a:ea typeface="+mn-ea"/>
                <a:cs typeface="Arial" charset="0"/>
              </a:rPr>
              <a:t>Provision of medical care to critically ill patients can be challenging in any setting, particular in resource limited areas.  Health workers have an obligation to provide the best medical care to improve the patient’s chances of survival, or to relieve them of the symptoms they are suffering from.  The application of appropriate skills and case management protocols makes the care for Ebola patients easier. </a:t>
            </a:r>
          </a:p>
          <a:p>
            <a:pPr algn="l"/>
            <a:endParaRPr lang="en-GB" sz="1100" dirty="0">
              <a:latin typeface="+mn-lt"/>
            </a:endParaRPr>
          </a:p>
        </p:txBody>
      </p:sp>
      <p:sp>
        <p:nvSpPr>
          <p:cNvPr id="4" name="Header Placeholder 3"/>
          <p:cNvSpPr>
            <a:spLocks noGrp="1"/>
          </p:cNvSpPr>
          <p:nvPr>
            <p:ph type="hdr" sz="quarter" idx="10"/>
          </p:nvPr>
        </p:nvSpPr>
        <p:spPr/>
        <p:txBody>
          <a:bodyPr/>
          <a:lstStyle/>
          <a:p>
            <a:r>
              <a:rPr lang="en-GB" smtClean="0"/>
              <a:t>World Health Organization</a:t>
            </a:r>
            <a:endParaRPr lang="en-GB"/>
          </a:p>
        </p:txBody>
      </p:sp>
      <p:sp>
        <p:nvSpPr>
          <p:cNvPr id="5" name="Slide Number Placeholder 4"/>
          <p:cNvSpPr>
            <a:spLocks noGrp="1"/>
          </p:cNvSpPr>
          <p:nvPr>
            <p:ph type="sldNum" sz="quarter" idx="11"/>
          </p:nvPr>
        </p:nvSpPr>
        <p:spPr/>
        <p:txBody>
          <a:bodyPr/>
          <a:lstStyle/>
          <a:p>
            <a:fld id="{D047A0E8-87E7-473F-9533-9D2EC96FC3DF}" type="slidenum">
              <a:rPr lang="en-GB" smtClean="0"/>
              <a:pPr/>
              <a:t>14</a:t>
            </a:fld>
            <a:endParaRPr lang="en-GB"/>
          </a:p>
        </p:txBody>
      </p:sp>
    </p:spTree>
    <p:extLst>
      <p:ext uri="{BB962C8B-B14F-4D97-AF65-F5344CB8AC3E}">
        <p14:creationId xmlns:p14="http://schemas.microsoft.com/office/powerpoint/2010/main" val="10005074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125FB9A-699D-491B-8C20-FCEEE37D3F29}" type="slidenum">
              <a:rPr lang="en-GB" smtClean="0"/>
              <a:t>15</a:t>
            </a:fld>
            <a:endParaRPr lang="en-GB"/>
          </a:p>
        </p:txBody>
      </p:sp>
    </p:spTree>
    <p:extLst>
      <p:ext uri="{BB962C8B-B14F-4D97-AF65-F5344CB8AC3E}">
        <p14:creationId xmlns:p14="http://schemas.microsoft.com/office/powerpoint/2010/main" val="38258792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sz="1100" dirty="0">
                <a:latin typeface="+mn-lt"/>
              </a:rPr>
              <a:t>This is how we are working to stop the Ebola outbreak.</a:t>
            </a:r>
          </a:p>
          <a:p>
            <a:pPr algn="l"/>
            <a:r>
              <a:rPr lang="en-GB" sz="1100" dirty="0">
                <a:latin typeface="+mn-lt"/>
              </a:rPr>
              <a:t>The 4 key technical areas crucial to bringing this outbreak to 'zero cases' includes</a:t>
            </a:r>
          </a:p>
          <a:p>
            <a:pPr marL="225194" indent="-225194" algn="l">
              <a:buAutoNum type="arabicPeriod"/>
            </a:pPr>
            <a:r>
              <a:rPr lang="en-GB" sz="1100" dirty="0">
                <a:latin typeface="+mn-lt"/>
              </a:rPr>
              <a:t>Case management,</a:t>
            </a:r>
          </a:p>
          <a:p>
            <a:pPr marL="225194" indent="-225194" algn="l">
              <a:buAutoNum type="arabicPeriod"/>
            </a:pPr>
            <a:r>
              <a:rPr lang="en-GB" sz="1100" dirty="0">
                <a:latin typeface="+mn-lt"/>
              </a:rPr>
              <a:t>Case finding and contact tracing,</a:t>
            </a:r>
          </a:p>
          <a:p>
            <a:pPr marL="225194" indent="-225194" algn="l">
              <a:buAutoNum type="arabicPeriod"/>
            </a:pPr>
            <a:r>
              <a:rPr lang="en-GB" sz="1100" dirty="0">
                <a:latin typeface="+mn-lt"/>
              </a:rPr>
              <a:t>Safe and dignified burials, and</a:t>
            </a:r>
          </a:p>
          <a:p>
            <a:pPr marL="225194" indent="-225194" algn="l">
              <a:buAutoNum type="arabicPeriod"/>
            </a:pPr>
            <a:r>
              <a:rPr lang="en-GB" sz="1100" dirty="0">
                <a:latin typeface="+mn-lt"/>
              </a:rPr>
              <a:t>Social mobilization</a:t>
            </a:r>
          </a:p>
          <a:p>
            <a:pPr algn="l"/>
            <a:endParaRPr lang="en-GB" sz="1100" dirty="0">
              <a:solidFill>
                <a:srgbClr val="4F81BD">
                  <a:lumMod val="75000"/>
                </a:srgbClr>
              </a:solidFill>
              <a:latin typeface="+mn-lt"/>
            </a:endParaRPr>
          </a:p>
          <a:p>
            <a:pPr algn="l"/>
            <a:r>
              <a:rPr lang="en-GB" sz="1100" dirty="0">
                <a:latin typeface="+mn-lt"/>
                <a:cs typeface="+mn-cs"/>
              </a:rPr>
              <a:t>The work in case management includes having the capacity to care  for patients with Ebola, which includes having the capacity to improve their health and wellbeing, having the capacity to isolate them and to have sufficient infection prevention and control mechanisms in place so as to protect both the patients and the health workers who are responsible for taking care of them.</a:t>
            </a:r>
          </a:p>
          <a:p>
            <a:pPr algn="l"/>
            <a:r>
              <a:rPr lang="en-GB" sz="1100" dirty="0">
                <a:latin typeface="+mn-lt"/>
                <a:cs typeface="+mn-cs"/>
              </a:rPr>
              <a:t> </a:t>
            </a:r>
          </a:p>
          <a:p>
            <a:pPr marL="225194" indent="-225194" algn="l">
              <a:buAutoNum type="arabicPeriod"/>
            </a:pPr>
            <a:endParaRPr lang="en-GB" sz="1100" dirty="0">
              <a:latin typeface="+mn-lt"/>
            </a:endParaRPr>
          </a:p>
          <a:p>
            <a:pPr marL="225194" indent="-225194" algn="l">
              <a:buAutoNum type="arabicPeriod"/>
            </a:pPr>
            <a:endParaRPr lang="en-GB" sz="1100" dirty="0">
              <a:latin typeface="+mn-lt"/>
            </a:endParaRPr>
          </a:p>
          <a:p>
            <a:pPr marL="225194" indent="-225194" algn="l">
              <a:buAutoNum type="arabicPeriod"/>
            </a:pPr>
            <a:endParaRPr lang="en-GB" sz="1100" dirty="0">
              <a:latin typeface="+mn-lt"/>
            </a:endParaRPr>
          </a:p>
        </p:txBody>
      </p:sp>
      <p:sp>
        <p:nvSpPr>
          <p:cNvPr id="4" name="Slide Number Placeholder 3"/>
          <p:cNvSpPr>
            <a:spLocks noGrp="1"/>
          </p:cNvSpPr>
          <p:nvPr>
            <p:ph type="sldNum" sz="quarter" idx="10"/>
          </p:nvPr>
        </p:nvSpPr>
        <p:spPr/>
        <p:txBody>
          <a:bodyPr/>
          <a:lstStyle/>
          <a:p>
            <a:fld id="{C125FB9A-699D-491B-8C20-FCEEE37D3F29}" type="slidenum">
              <a:rPr lang="en-GB" smtClean="0"/>
              <a:t>3</a:t>
            </a:fld>
            <a:endParaRPr lang="en-GB"/>
          </a:p>
        </p:txBody>
      </p:sp>
    </p:spTree>
    <p:extLst>
      <p:ext uri="{BB962C8B-B14F-4D97-AF65-F5344CB8AC3E}">
        <p14:creationId xmlns:p14="http://schemas.microsoft.com/office/powerpoint/2010/main" val="8003939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sz="1100" dirty="0">
                <a:latin typeface="+mn-lt"/>
                <a:cs typeface="+mn-cs"/>
              </a:rPr>
              <a:t>Case management is a priority because every person infected with Ebola has the right to safe and comfortable care, in order to improve their chances of survival.  It is worth emphasising that early treatment increases chances of survival amongst Ebola patients.  The earlier they are provided with safe care, the better are their chances for survival and comfort.  </a:t>
            </a:r>
          </a:p>
          <a:p>
            <a:pPr algn="l"/>
            <a:r>
              <a:rPr lang="en-GB" sz="1100" dirty="0">
                <a:latin typeface="+mn-lt"/>
                <a:cs typeface="+mn-cs"/>
              </a:rPr>
              <a:t>By separating or isolating patients with Ebola we can also reduce the spread of the disease, both in the communities and in health care settings.  By admitting patients in designated Ebola treatment facilities like Ebola Treatment Units (ETU) or other designated facilities, helps to prevent the spread of Ebola to the family and community members.  In other words, it helps break the chain of transmission.  </a:t>
            </a:r>
          </a:p>
          <a:p>
            <a:pPr algn="l"/>
            <a:endParaRPr lang="en-GB" sz="1100" dirty="0"/>
          </a:p>
        </p:txBody>
      </p:sp>
      <p:sp>
        <p:nvSpPr>
          <p:cNvPr id="4" name="Slide Number Placeholder 3"/>
          <p:cNvSpPr>
            <a:spLocks noGrp="1"/>
          </p:cNvSpPr>
          <p:nvPr>
            <p:ph type="sldNum" sz="quarter" idx="10"/>
          </p:nvPr>
        </p:nvSpPr>
        <p:spPr/>
        <p:txBody>
          <a:bodyPr/>
          <a:lstStyle/>
          <a:p>
            <a:fld id="{C125FB9A-699D-491B-8C20-FCEEE37D3F29}" type="slidenum">
              <a:rPr lang="en-GB" smtClean="0"/>
              <a:t>4</a:t>
            </a:fld>
            <a:endParaRPr lang="en-GB"/>
          </a:p>
        </p:txBody>
      </p:sp>
    </p:spTree>
    <p:extLst>
      <p:ext uri="{BB962C8B-B14F-4D97-AF65-F5344CB8AC3E}">
        <p14:creationId xmlns:p14="http://schemas.microsoft.com/office/powerpoint/2010/main" val="14446866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sz="1100" kern="1200" dirty="0" smtClean="0">
                <a:solidFill>
                  <a:schemeClr val="tx1"/>
                </a:solidFill>
                <a:effectLst/>
                <a:latin typeface="+mn-lt"/>
                <a:ea typeface="+mn-ea"/>
                <a:cs typeface="Arial" charset="0"/>
              </a:rPr>
              <a:t>The key principal of case management is to provide safe and effective care.  What do we mean by safe and effective care?  It basically means to protect both the care-giver, the patient, their family members and other patients in the facility.</a:t>
            </a:r>
          </a:p>
          <a:p>
            <a:pPr algn="l"/>
            <a:r>
              <a:rPr lang="en-GB" sz="1100" kern="1200" dirty="0" smtClean="0">
                <a:solidFill>
                  <a:schemeClr val="tx1"/>
                </a:solidFill>
                <a:effectLst/>
                <a:latin typeface="+mn-lt"/>
                <a:ea typeface="+mn-ea"/>
                <a:cs typeface="Arial" charset="0"/>
              </a:rPr>
              <a:t>Health care workers working in areas where treatment and are is provided to Ebola patients need to strictly follow infection prevention and control (IPC) procedures.  They need to undergo special training on use of personal protective equipment (PPE) and other procedures required for IPC.  This information is available in the IPC Guidance.</a:t>
            </a:r>
          </a:p>
          <a:p>
            <a:pPr algn="l"/>
            <a:r>
              <a:rPr lang="en-GB" sz="1100" kern="1200" dirty="0" smtClean="0">
                <a:solidFill>
                  <a:schemeClr val="tx1"/>
                </a:solidFill>
                <a:effectLst/>
                <a:latin typeface="+mn-lt"/>
                <a:ea typeface="+mn-ea"/>
                <a:cs typeface="Arial" charset="0"/>
              </a:rPr>
              <a:t>Health care workers need to provide patients with effective care, based on the treatment guidelines for patients with Ebola.  They need to take into consideration the fact that specific populations have specific needs and adapt to the needs accordingly.  </a:t>
            </a:r>
          </a:p>
          <a:p>
            <a:pPr algn="l"/>
            <a:r>
              <a:rPr lang="en-GB" sz="1100" kern="1200" dirty="0" smtClean="0">
                <a:solidFill>
                  <a:schemeClr val="tx1"/>
                </a:solidFill>
                <a:effectLst/>
                <a:latin typeface="+mn-lt"/>
                <a:ea typeface="+mn-ea"/>
                <a:cs typeface="Arial" charset="0"/>
              </a:rPr>
              <a:t>All patients  have to be treated with respect and dignity, even if they are terminally ill and cannot help themselves.  </a:t>
            </a:r>
          </a:p>
          <a:p>
            <a:pPr algn="l"/>
            <a:r>
              <a:rPr lang="en-GB" sz="1100" kern="1200" dirty="0" smtClean="0">
                <a:solidFill>
                  <a:schemeClr val="tx1"/>
                </a:solidFill>
                <a:effectLst/>
                <a:latin typeface="+mn-lt"/>
                <a:ea typeface="+mn-ea"/>
                <a:cs typeface="Arial" charset="0"/>
              </a:rPr>
              <a:t>Health care workers need to ensure that family members of patients and close friends are provided with the necessary information and support they may require while the patient is in the treatment facility.  </a:t>
            </a:r>
          </a:p>
          <a:p>
            <a:pPr algn="l"/>
            <a:r>
              <a:rPr lang="en-GB" sz="1100" kern="1200" dirty="0" smtClean="0">
                <a:solidFill>
                  <a:schemeClr val="tx1"/>
                </a:solidFill>
                <a:effectLst/>
                <a:latin typeface="+mn-lt"/>
                <a:ea typeface="+mn-ea"/>
                <a:cs typeface="Arial" charset="0"/>
              </a:rPr>
              <a:t>When the patient recovers, health care workers need to ensure that the patients are properly discharged and provided with the necessary equipment or advice, and are followed-up as and when needed.</a:t>
            </a:r>
          </a:p>
          <a:p>
            <a:pPr algn="l"/>
            <a:r>
              <a:rPr lang="en-GB" sz="1100" kern="1200" dirty="0" smtClean="0">
                <a:solidFill>
                  <a:schemeClr val="tx1"/>
                </a:solidFill>
                <a:effectLst/>
                <a:latin typeface="+mn-lt"/>
                <a:ea typeface="+mn-ea"/>
                <a:cs typeface="Arial" charset="0"/>
              </a:rPr>
              <a:t>In case the patient dies, the health care workers need to ensure that the steps indicate for safe and dignified burial is properly followed.  </a:t>
            </a:r>
          </a:p>
          <a:p>
            <a:pPr algn="l"/>
            <a:r>
              <a:rPr lang="en-GB" sz="1100" kern="1200" dirty="0" smtClean="0">
                <a:solidFill>
                  <a:schemeClr val="tx1"/>
                </a:solidFill>
                <a:effectLst/>
                <a:latin typeface="+mn-lt"/>
                <a:ea typeface="+mn-ea"/>
                <a:cs typeface="Arial" charset="0"/>
              </a:rPr>
              <a:t> </a:t>
            </a:r>
          </a:p>
          <a:p>
            <a:pPr algn="l"/>
            <a:endParaRPr lang="en-GB" sz="1100" dirty="0">
              <a:latin typeface="+mn-lt"/>
            </a:endParaRPr>
          </a:p>
        </p:txBody>
      </p:sp>
      <p:sp>
        <p:nvSpPr>
          <p:cNvPr id="4" name="Slide Number Placeholder 3"/>
          <p:cNvSpPr>
            <a:spLocks noGrp="1"/>
          </p:cNvSpPr>
          <p:nvPr>
            <p:ph type="sldNum" sz="quarter" idx="10"/>
          </p:nvPr>
        </p:nvSpPr>
        <p:spPr/>
        <p:txBody>
          <a:bodyPr/>
          <a:lstStyle/>
          <a:p>
            <a:fld id="{C125FB9A-699D-491B-8C20-FCEEE37D3F29}" type="slidenum">
              <a:rPr lang="en-GB" smtClean="0"/>
              <a:t>5</a:t>
            </a:fld>
            <a:endParaRPr lang="en-GB"/>
          </a:p>
        </p:txBody>
      </p:sp>
    </p:spTree>
    <p:extLst>
      <p:ext uri="{BB962C8B-B14F-4D97-AF65-F5344CB8AC3E}">
        <p14:creationId xmlns:p14="http://schemas.microsoft.com/office/powerpoint/2010/main" val="29856837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endParaRPr lang="en-GB" sz="1100" dirty="0">
              <a:latin typeface="+mn-lt"/>
            </a:endParaRPr>
          </a:p>
        </p:txBody>
      </p:sp>
      <p:sp>
        <p:nvSpPr>
          <p:cNvPr id="4" name="Header Placeholder 3"/>
          <p:cNvSpPr>
            <a:spLocks noGrp="1"/>
          </p:cNvSpPr>
          <p:nvPr>
            <p:ph type="hdr" sz="quarter" idx="10"/>
          </p:nvPr>
        </p:nvSpPr>
        <p:spPr/>
        <p:txBody>
          <a:bodyPr/>
          <a:lstStyle/>
          <a:p>
            <a:r>
              <a:rPr lang="en-GB" smtClean="0"/>
              <a:t>World Health Organization</a:t>
            </a:r>
            <a:endParaRPr lang="en-GB"/>
          </a:p>
        </p:txBody>
      </p:sp>
      <p:sp>
        <p:nvSpPr>
          <p:cNvPr id="5" name="Slide Number Placeholder 4"/>
          <p:cNvSpPr>
            <a:spLocks noGrp="1"/>
          </p:cNvSpPr>
          <p:nvPr>
            <p:ph type="sldNum" sz="quarter" idx="11"/>
          </p:nvPr>
        </p:nvSpPr>
        <p:spPr/>
        <p:txBody>
          <a:bodyPr/>
          <a:lstStyle/>
          <a:p>
            <a:fld id="{D047A0E8-87E7-473F-9533-9D2EC96FC3DF}" type="slidenum">
              <a:rPr lang="en-GB" smtClean="0"/>
              <a:pPr/>
              <a:t>6</a:t>
            </a:fld>
            <a:endParaRPr lang="en-GB"/>
          </a:p>
        </p:txBody>
      </p:sp>
    </p:spTree>
    <p:extLst>
      <p:ext uri="{BB962C8B-B14F-4D97-AF65-F5344CB8AC3E}">
        <p14:creationId xmlns:p14="http://schemas.microsoft.com/office/powerpoint/2010/main" val="5738519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sz="1100" kern="1200" dirty="0" smtClean="0">
                <a:solidFill>
                  <a:schemeClr val="tx1"/>
                </a:solidFill>
                <a:effectLst/>
                <a:latin typeface="+mn-lt"/>
                <a:ea typeface="+mn-ea"/>
                <a:cs typeface="Arial" charset="0"/>
              </a:rPr>
              <a:t>In the treatment facility, there are designated entry and exit points and patient care areas.  It is critical for all – health care workers and patients or visitors, to respect the ‘red’ and ‘green’ zone policies.  More on this can be found in the clinical guidelines.</a:t>
            </a:r>
          </a:p>
          <a:p>
            <a:pPr algn="l"/>
            <a:r>
              <a:rPr lang="en-GB" sz="1100" kern="1200" dirty="0" smtClean="0">
                <a:solidFill>
                  <a:schemeClr val="tx1"/>
                </a:solidFill>
                <a:effectLst/>
                <a:latin typeface="+mn-lt"/>
                <a:ea typeface="+mn-ea"/>
                <a:cs typeface="Arial" charset="0"/>
              </a:rPr>
              <a:t>Patients usually reach a facility through either efforts of epidemiological investigation, or self-reporting.  </a:t>
            </a:r>
          </a:p>
          <a:p>
            <a:pPr algn="l"/>
            <a:r>
              <a:rPr lang="en-GB" sz="1100" kern="1200" dirty="0" smtClean="0">
                <a:solidFill>
                  <a:schemeClr val="tx1"/>
                </a:solidFill>
                <a:effectLst/>
                <a:latin typeface="+mn-lt"/>
                <a:ea typeface="+mn-ea"/>
                <a:cs typeface="Arial" charset="0"/>
              </a:rPr>
              <a:t>Triage is the first step done by specially trained personnel when a patient arrives at a treatment facility.</a:t>
            </a:r>
          </a:p>
          <a:p>
            <a:pPr algn="l"/>
            <a:r>
              <a:rPr lang="en-GB" sz="1100" kern="1200" dirty="0" smtClean="0">
                <a:solidFill>
                  <a:schemeClr val="tx1"/>
                </a:solidFill>
                <a:effectLst/>
                <a:latin typeface="+mn-lt"/>
                <a:ea typeface="+mn-ea"/>
                <a:cs typeface="Arial" charset="0"/>
              </a:rPr>
              <a:t>Based on the findings, the patient is either admitted or discharged.</a:t>
            </a:r>
          </a:p>
          <a:p>
            <a:pPr algn="l"/>
            <a:r>
              <a:rPr lang="en-GB" sz="1100" kern="1200" dirty="0" smtClean="0">
                <a:solidFill>
                  <a:schemeClr val="tx1"/>
                </a:solidFill>
                <a:effectLst/>
                <a:latin typeface="+mn-lt"/>
                <a:ea typeface="+mn-ea"/>
                <a:cs typeface="Arial" charset="0"/>
              </a:rPr>
              <a:t>If the patient is admitted, the patient will be assigned to a designated area where they will receive treatment with care to prevent transmission to the care providers or other patients.  There will be laboratory investigations conducted to confirm the diagnosis of the patient.  Other tests could also be conducted to better understand the patient’s treatment needs.  The patient’s basic needs such as food, water, cleanliness, emotional support will also have to be taken care of at this stage.</a:t>
            </a:r>
          </a:p>
          <a:p>
            <a:pPr algn="l"/>
            <a:endParaRPr lang="en-GB" sz="1100" dirty="0">
              <a:latin typeface="+mn-lt"/>
            </a:endParaRPr>
          </a:p>
        </p:txBody>
      </p:sp>
      <p:sp>
        <p:nvSpPr>
          <p:cNvPr id="4" name="Header Placeholder 3"/>
          <p:cNvSpPr>
            <a:spLocks noGrp="1"/>
          </p:cNvSpPr>
          <p:nvPr>
            <p:ph type="hdr" sz="quarter" idx="10"/>
          </p:nvPr>
        </p:nvSpPr>
        <p:spPr/>
        <p:txBody>
          <a:bodyPr/>
          <a:lstStyle/>
          <a:p>
            <a:r>
              <a:rPr lang="en-GB" smtClean="0"/>
              <a:t>World Health Organization</a:t>
            </a:r>
            <a:endParaRPr lang="en-GB"/>
          </a:p>
        </p:txBody>
      </p:sp>
      <p:sp>
        <p:nvSpPr>
          <p:cNvPr id="5" name="Slide Number Placeholder 4"/>
          <p:cNvSpPr>
            <a:spLocks noGrp="1"/>
          </p:cNvSpPr>
          <p:nvPr>
            <p:ph type="sldNum" sz="quarter" idx="11"/>
          </p:nvPr>
        </p:nvSpPr>
        <p:spPr/>
        <p:txBody>
          <a:bodyPr/>
          <a:lstStyle/>
          <a:p>
            <a:fld id="{D047A0E8-87E7-473F-9533-9D2EC96FC3DF}" type="slidenum">
              <a:rPr lang="en-GB" smtClean="0"/>
              <a:pPr/>
              <a:t>7</a:t>
            </a:fld>
            <a:endParaRPr lang="en-GB"/>
          </a:p>
        </p:txBody>
      </p:sp>
    </p:spTree>
    <p:extLst>
      <p:ext uri="{BB962C8B-B14F-4D97-AF65-F5344CB8AC3E}">
        <p14:creationId xmlns:p14="http://schemas.microsoft.com/office/powerpoint/2010/main" val="41297104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sz="1100" kern="1200" dirty="0" smtClean="0">
                <a:solidFill>
                  <a:schemeClr val="tx1"/>
                </a:solidFill>
                <a:effectLst/>
                <a:latin typeface="+mn-lt"/>
                <a:ea typeface="+mn-ea"/>
                <a:cs typeface="Arial" charset="0"/>
              </a:rPr>
              <a:t>Initially, by triage algorithms, based on history of contact and symptoms , patients are classified as suspect or probable cases.  Symptoms include diarrhoea, vomiting, bleeding, etc. These symptoms are also common to other diseases. </a:t>
            </a:r>
          </a:p>
          <a:p>
            <a:pPr algn="l"/>
            <a:r>
              <a:rPr lang="en-GB" sz="1100" kern="1200" dirty="0" smtClean="0">
                <a:solidFill>
                  <a:schemeClr val="tx1"/>
                </a:solidFill>
                <a:effectLst/>
                <a:latin typeface="+mn-lt"/>
                <a:ea typeface="+mn-ea"/>
                <a:cs typeface="Arial" charset="0"/>
              </a:rPr>
              <a:t>Confirmation with Ebola is done with a laboratory test.  A laboratory test can take varied amount of time, based on the location and the samples collected. </a:t>
            </a:r>
          </a:p>
          <a:p>
            <a:pPr algn="l"/>
            <a:r>
              <a:rPr lang="en-GB" sz="1100" kern="1200" dirty="0" smtClean="0">
                <a:solidFill>
                  <a:schemeClr val="tx1"/>
                </a:solidFill>
                <a:effectLst/>
                <a:latin typeface="+mn-lt"/>
                <a:ea typeface="+mn-ea"/>
                <a:cs typeface="Arial" charset="0"/>
              </a:rPr>
              <a:t> </a:t>
            </a:r>
          </a:p>
          <a:p>
            <a:pPr algn="l"/>
            <a:endParaRPr lang="en-GB" sz="1100" dirty="0">
              <a:latin typeface="+mn-lt"/>
            </a:endParaRPr>
          </a:p>
        </p:txBody>
      </p:sp>
      <p:sp>
        <p:nvSpPr>
          <p:cNvPr id="4" name="Slide Number Placeholder 3"/>
          <p:cNvSpPr>
            <a:spLocks noGrp="1"/>
          </p:cNvSpPr>
          <p:nvPr>
            <p:ph type="sldNum" sz="quarter" idx="10"/>
          </p:nvPr>
        </p:nvSpPr>
        <p:spPr/>
        <p:txBody>
          <a:bodyPr/>
          <a:lstStyle/>
          <a:p>
            <a:fld id="{C125FB9A-699D-491B-8C20-FCEEE37D3F29}" type="slidenum">
              <a:rPr lang="en-GB" smtClean="0"/>
              <a:t>8</a:t>
            </a:fld>
            <a:endParaRPr lang="en-GB"/>
          </a:p>
        </p:txBody>
      </p:sp>
    </p:spTree>
    <p:extLst>
      <p:ext uri="{BB962C8B-B14F-4D97-AF65-F5344CB8AC3E}">
        <p14:creationId xmlns:p14="http://schemas.microsoft.com/office/powerpoint/2010/main" val="19759233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idx="10"/>
          </p:nvPr>
        </p:nvSpPr>
        <p:spPr/>
        <p:txBody>
          <a:bodyPr/>
          <a:lstStyle/>
          <a:p>
            <a:r>
              <a:rPr lang="en-GB" smtClean="0"/>
              <a:t>World Health Organization</a:t>
            </a:r>
            <a:endParaRPr lang="en-GB"/>
          </a:p>
        </p:txBody>
      </p:sp>
      <p:sp>
        <p:nvSpPr>
          <p:cNvPr id="5" name="Slide Number Placeholder 4"/>
          <p:cNvSpPr>
            <a:spLocks noGrp="1"/>
          </p:cNvSpPr>
          <p:nvPr>
            <p:ph type="sldNum" sz="quarter" idx="11"/>
          </p:nvPr>
        </p:nvSpPr>
        <p:spPr/>
        <p:txBody>
          <a:bodyPr/>
          <a:lstStyle/>
          <a:p>
            <a:fld id="{D047A0E8-87E7-473F-9533-9D2EC96FC3DF}" type="slidenum">
              <a:rPr lang="en-GB" smtClean="0"/>
              <a:pPr/>
              <a:t>9</a:t>
            </a:fld>
            <a:endParaRPr lang="en-GB"/>
          </a:p>
        </p:txBody>
      </p:sp>
    </p:spTree>
    <p:extLst>
      <p:ext uri="{BB962C8B-B14F-4D97-AF65-F5344CB8AC3E}">
        <p14:creationId xmlns:p14="http://schemas.microsoft.com/office/powerpoint/2010/main" val="26155661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sz="1100" kern="1200" dirty="0" smtClean="0">
                <a:solidFill>
                  <a:schemeClr val="tx1"/>
                </a:solidFill>
                <a:effectLst/>
                <a:latin typeface="+mn-lt"/>
                <a:ea typeface="+mn-ea"/>
                <a:cs typeface="Arial" charset="0"/>
              </a:rPr>
              <a:t>Patients with special needs like children and pregnant women should be given special attention.</a:t>
            </a:r>
          </a:p>
          <a:p>
            <a:pPr algn="l"/>
            <a:r>
              <a:rPr lang="en-GB" sz="1100" kern="1200" dirty="0" smtClean="0">
                <a:solidFill>
                  <a:schemeClr val="tx1"/>
                </a:solidFill>
                <a:effectLst/>
                <a:latin typeface="+mn-lt"/>
                <a:ea typeface="+mn-ea"/>
                <a:cs typeface="Arial" charset="0"/>
              </a:rPr>
              <a:t>Children need closer supervision and psychological support from adults.</a:t>
            </a:r>
          </a:p>
          <a:p>
            <a:pPr algn="l"/>
            <a:r>
              <a:rPr lang="en-GB" sz="1100" kern="1200" dirty="0" smtClean="0">
                <a:solidFill>
                  <a:schemeClr val="tx1"/>
                </a:solidFill>
                <a:effectLst/>
                <a:latin typeface="+mn-lt"/>
                <a:ea typeface="+mn-ea"/>
                <a:cs typeface="Arial" charset="0"/>
              </a:rPr>
              <a:t>Pregnant women are groups that need special attention because generally, a high percentage of pregnant women with Ebola die.  Most babies die either in utero or after deliver.  The fluids discharged from an infected pregnant woman and their baby can be infectious and therefore, health care workers require to follow strict infection prevention and control precautions as needed.  </a:t>
            </a:r>
            <a:r>
              <a:rPr lang="en-GB" sz="1100" kern="1200" dirty="0" smtClean="0">
                <a:solidFill>
                  <a:schemeClr val="tx1"/>
                </a:solidFill>
                <a:effectLst/>
                <a:latin typeface="+mn-lt"/>
                <a:ea typeface="+mn-ea"/>
                <a:cs typeface="Arial" charset="0"/>
              </a:rPr>
              <a:t>Miscarriage </a:t>
            </a:r>
            <a:r>
              <a:rPr lang="en-GB" sz="1100" kern="1200" dirty="0" smtClean="0">
                <a:solidFill>
                  <a:schemeClr val="tx1"/>
                </a:solidFill>
                <a:effectLst/>
                <a:latin typeface="+mn-lt"/>
                <a:ea typeface="+mn-ea"/>
                <a:cs typeface="Arial" charset="0"/>
              </a:rPr>
              <a:t>can be a sign of Ebola virus infection.</a:t>
            </a:r>
          </a:p>
          <a:p>
            <a:pPr algn="l"/>
            <a:endParaRPr lang="en-GB" sz="1100" dirty="0">
              <a:latin typeface="+mn-lt"/>
            </a:endParaRPr>
          </a:p>
        </p:txBody>
      </p:sp>
      <p:sp>
        <p:nvSpPr>
          <p:cNvPr id="4" name="Header Placeholder 3"/>
          <p:cNvSpPr>
            <a:spLocks noGrp="1"/>
          </p:cNvSpPr>
          <p:nvPr>
            <p:ph type="hdr" sz="quarter" idx="10"/>
          </p:nvPr>
        </p:nvSpPr>
        <p:spPr/>
        <p:txBody>
          <a:bodyPr/>
          <a:lstStyle/>
          <a:p>
            <a:r>
              <a:rPr lang="en-GB" smtClean="0"/>
              <a:t>World Health Organization</a:t>
            </a:r>
            <a:endParaRPr lang="en-GB"/>
          </a:p>
        </p:txBody>
      </p:sp>
      <p:sp>
        <p:nvSpPr>
          <p:cNvPr id="5" name="Slide Number Placeholder 4"/>
          <p:cNvSpPr>
            <a:spLocks noGrp="1"/>
          </p:cNvSpPr>
          <p:nvPr>
            <p:ph type="sldNum" sz="quarter" idx="11"/>
          </p:nvPr>
        </p:nvSpPr>
        <p:spPr/>
        <p:txBody>
          <a:bodyPr/>
          <a:lstStyle/>
          <a:p>
            <a:fld id="{D047A0E8-87E7-473F-9533-9D2EC96FC3DF}" type="slidenum">
              <a:rPr lang="en-GB" smtClean="0"/>
              <a:pPr/>
              <a:t>10</a:t>
            </a:fld>
            <a:endParaRPr lang="en-GB"/>
          </a:p>
        </p:txBody>
      </p:sp>
    </p:spTree>
    <p:extLst>
      <p:ext uri="{BB962C8B-B14F-4D97-AF65-F5344CB8AC3E}">
        <p14:creationId xmlns:p14="http://schemas.microsoft.com/office/powerpoint/2010/main" val="24614649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1E7FB8"/>
        </a:solidFill>
        <a:effectLst/>
      </p:bgPr>
    </p:bg>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40915987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020050" y="0"/>
            <a:ext cx="2673350" cy="660717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0" y="0"/>
            <a:ext cx="7867650" cy="66071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4893947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bg>
      <p:bgPr>
        <a:solidFill>
          <a:srgbClr val="1E7FB8"/>
        </a:solidFill>
        <a:effectLst/>
      </p:bgPr>
    </p:bg>
    <p:spTree>
      <p:nvGrpSpPr>
        <p:cNvPr id="1" name=""/>
        <p:cNvGrpSpPr/>
        <p:nvPr/>
      </p:nvGrpSpPr>
      <p:grpSpPr>
        <a:xfrm>
          <a:off x="0" y="0"/>
          <a:ext cx="0" cy="0"/>
          <a:chOff x="0" y="0"/>
          <a:chExt cx="0" cy="0"/>
        </a:xfrm>
      </p:grpSpPr>
      <p:pic>
        <p:nvPicPr>
          <p:cNvPr id="7" name="Picture 5" descr="WHO-EN-white-H"/>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652002" y="4495163"/>
            <a:ext cx="5181473" cy="15017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3129748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95465444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44550" y="4859338"/>
            <a:ext cx="9090025" cy="15017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844550" y="3205163"/>
            <a:ext cx="9090025" cy="16541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4398620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517525" y="1522413"/>
            <a:ext cx="4772025" cy="50847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441950" y="1522413"/>
            <a:ext cx="4772025" cy="50847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9660008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4988" y="303213"/>
            <a:ext cx="9623425" cy="1260475"/>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534988" y="1692275"/>
            <a:ext cx="4724400"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34988" y="2397125"/>
            <a:ext cx="4724400" cy="43576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5432425" y="1692275"/>
            <a:ext cx="4725988"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432425" y="2397125"/>
            <a:ext cx="4725988" cy="43576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41869407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7900766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1546851"/>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4988" y="301625"/>
            <a:ext cx="3517900" cy="1281113"/>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4181475" y="301625"/>
            <a:ext cx="5976938" cy="6453188"/>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534988" y="1582738"/>
            <a:ext cx="3517900" cy="51720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7350902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95500" y="5292725"/>
            <a:ext cx="6416675" cy="625475"/>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2095500" y="676275"/>
            <a:ext cx="6416675" cy="453548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2095500" y="5918200"/>
            <a:ext cx="6416675" cy="88741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373376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wm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171" name="Rectangle 3"/>
          <p:cNvSpPr>
            <a:spLocks noGrp="1" noChangeArrowheads="1"/>
          </p:cNvSpPr>
          <p:nvPr>
            <p:ph type="title"/>
          </p:nvPr>
        </p:nvSpPr>
        <p:spPr bwMode="auto">
          <a:xfrm>
            <a:off x="0" y="0"/>
            <a:ext cx="10693400" cy="1365250"/>
          </a:xfrm>
          <a:prstGeom prst="rect">
            <a:avLst/>
          </a:prstGeom>
          <a:noFill/>
          <a:ln>
            <a:noFill/>
          </a:ln>
          <a:effectLst>
            <a:outerShdw dist="17961" dir="2700000" algn="ctr" rotWithShape="0">
              <a:srgbClr val="96CCEE"/>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ctr" anchorCtr="0" compatLnSpc="1">
            <a:prstTxWarp prst="textNoShape">
              <a:avLst/>
            </a:prstTxWarp>
          </a:bodyPr>
          <a:lstStyle/>
          <a:p>
            <a:pPr lvl="0"/>
            <a:r>
              <a:rPr lang="en-GB" smtClean="0"/>
              <a:t>Click to edit Master title style</a:t>
            </a:r>
          </a:p>
        </p:txBody>
      </p:sp>
      <p:sp>
        <p:nvSpPr>
          <p:cNvPr id="7172" name="Rectangle 4"/>
          <p:cNvSpPr>
            <a:spLocks noGrp="1" noChangeArrowheads="1"/>
          </p:cNvSpPr>
          <p:nvPr>
            <p:ph type="body" idx="1"/>
          </p:nvPr>
        </p:nvSpPr>
        <p:spPr bwMode="auto">
          <a:xfrm>
            <a:off x="517525" y="1522413"/>
            <a:ext cx="9696450" cy="5084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p:txBody>
      </p:sp>
      <p:sp>
        <p:nvSpPr>
          <p:cNvPr id="7174" name="Line 6"/>
          <p:cNvSpPr>
            <a:spLocks noChangeShapeType="1"/>
          </p:cNvSpPr>
          <p:nvPr/>
        </p:nvSpPr>
        <p:spPr bwMode="auto">
          <a:xfrm>
            <a:off x="0" y="1374775"/>
            <a:ext cx="10693400" cy="0"/>
          </a:xfrm>
          <a:prstGeom prst="line">
            <a:avLst/>
          </a:prstGeom>
          <a:noFill/>
          <a:ln w="38100">
            <a:solidFill>
              <a:srgbClr val="1E7FB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28398" dir="1593903" algn="ctr" rotWithShape="0">
                    <a:schemeClr val="bg2"/>
                  </a:outerShdw>
                </a:effectLst>
              </a14:hiddenEffects>
            </a:ext>
          </a:extLst>
        </p:spPr>
        <p:txBody>
          <a:bodyPr/>
          <a:lstStyle/>
          <a:p>
            <a:endParaRPr lang="en-GB"/>
          </a:p>
        </p:txBody>
      </p:sp>
      <p:sp>
        <p:nvSpPr>
          <p:cNvPr id="7180" name="Rectangle 12"/>
          <p:cNvSpPr>
            <a:spLocks noChangeArrowheads="1"/>
          </p:cNvSpPr>
          <p:nvPr/>
        </p:nvSpPr>
        <p:spPr bwMode="auto">
          <a:xfrm>
            <a:off x="1588" y="6632575"/>
            <a:ext cx="10693400" cy="928688"/>
          </a:xfrm>
          <a:prstGeom prst="rect">
            <a:avLst/>
          </a:prstGeom>
          <a:solidFill>
            <a:srgbClr val="1E7FB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181" name="Rectangle 13"/>
          <p:cNvSpPr>
            <a:spLocks noChangeArrowheads="1"/>
          </p:cNvSpPr>
          <p:nvPr/>
        </p:nvSpPr>
        <p:spPr bwMode="auto">
          <a:xfrm>
            <a:off x="1084263" y="7085013"/>
            <a:ext cx="4967287"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defTabSz="1042988" rtl="0"/>
            <a:r>
              <a:rPr lang="en-GB" sz="1400" smtClean="0">
                <a:solidFill>
                  <a:srgbClr val="96CCEE"/>
                </a:solidFill>
                <a:latin typeface="Arial Narrow" pitchFamily="34" charset="0"/>
              </a:rPr>
              <a:t>GO</a:t>
            </a:r>
            <a:r>
              <a:rPr lang="en-GB" sz="1400" baseline="0" smtClean="0">
                <a:solidFill>
                  <a:srgbClr val="96CCEE"/>
                </a:solidFill>
                <a:latin typeface="Arial Narrow" pitchFamily="34" charset="0"/>
              </a:rPr>
              <a:t> </a:t>
            </a:r>
            <a:r>
              <a:rPr lang="en-GB" sz="1400" baseline="0" dirty="0" smtClean="0">
                <a:solidFill>
                  <a:srgbClr val="96CCEE"/>
                </a:solidFill>
                <a:latin typeface="Arial Narrow" pitchFamily="34" charset="0"/>
              </a:rPr>
              <a:t>Pre-deployment Training</a:t>
            </a:r>
            <a:endParaRPr lang="en-GB" sz="1400" dirty="0">
              <a:solidFill>
                <a:srgbClr val="96CCEE"/>
              </a:solidFill>
              <a:latin typeface="Arial Narrow" pitchFamily="34" charset="0"/>
            </a:endParaRPr>
          </a:p>
        </p:txBody>
      </p:sp>
      <p:sp>
        <p:nvSpPr>
          <p:cNvPr id="7182" name="Rectangle 14"/>
          <p:cNvSpPr>
            <a:spLocks noChangeArrowheads="1"/>
          </p:cNvSpPr>
          <p:nvPr/>
        </p:nvSpPr>
        <p:spPr bwMode="auto">
          <a:xfrm>
            <a:off x="420688" y="7054850"/>
            <a:ext cx="4159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algn="r" defTabSz="1042988" rtl="0"/>
            <a:fld id="{3D027CEC-36A4-4B19-ACD2-595F905783EF}" type="slidenum">
              <a:rPr lang="ar-SA" sz="1700">
                <a:solidFill>
                  <a:srgbClr val="72BBE8"/>
                </a:solidFill>
                <a:latin typeface="Arial Narrow" pitchFamily="34" charset="0"/>
              </a:rPr>
              <a:pPr algn="r" defTabSz="1042988" rtl="0"/>
              <a:t>‹#›</a:t>
            </a:fld>
            <a:r>
              <a:rPr lang="en-GB" sz="1700" dirty="0">
                <a:solidFill>
                  <a:srgbClr val="72BBE8"/>
                </a:solidFill>
                <a:latin typeface="Arial Narrow" pitchFamily="34" charset="0"/>
              </a:rPr>
              <a:t> </a:t>
            </a:r>
            <a:r>
              <a:rPr lang="en-US" sz="2400" baseline="14000" dirty="0">
                <a:solidFill>
                  <a:schemeClr val="bg1"/>
                </a:solidFill>
                <a:latin typeface="Arial Narrow" pitchFamily="34" charset="0"/>
              </a:rPr>
              <a:t>|</a:t>
            </a:r>
          </a:p>
        </p:txBody>
      </p:sp>
      <p:pic>
        <p:nvPicPr>
          <p:cNvPr id="7185" name="Picture 17" descr="WHO-EN-white-H"/>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7521575" y="6659563"/>
            <a:ext cx="2581275" cy="790575"/>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Lst>
  <p:timing>
    <p:tnLst>
      <p:par>
        <p:cTn id="1" dur="indefinite" restart="never" nodeType="tmRoot"/>
      </p:par>
    </p:tnLst>
  </p:timing>
  <p:hf sldNum="0" hdr="0" ftr="0" dt="0"/>
  <p:txStyles>
    <p:titleStyle>
      <a:lvl1pPr algn="ctr" defTabSz="1042988" rtl="0" fontAlgn="base">
        <a:spcBef>
          <a:spcPct val="0"/>
        </a:spcBef>
        <a:spcAft>
          <a:spcPct val="0"/>
        </a:spcAft>
        <a:defRPr sz="4000" b="1">
          <a:solidFill>
            <a:srgbClr val="000066"/>
          </a:solidFill>
          <a:latin typeface="+mj-lt"/>
          <a:ea typeface="+mj-ea"/>
          <a:cs typeface="+mj-cs"/>
        </a:defRPr>
      </a:lvl1pPr>
      <a:lvl2pPr algn="ctr" defTabSz="1042988" rtl="0" fontAlgn="base">
        <a:spcBef>
          <a:spcPct val="0"/>
        </a:spcBef>
        <a:spcAft>
          <a:spcPct val="0"/>
        </a:spcAft>
        <a:defRPr sz="4000" b="1">
          <a:solidFill>
            <a:srgbClr val="000066"/>
          </a:solidFill>
          <a:latin typeface="Arial" charset="0"/>
          <a:cs typeface="Arial" charset="0"/>
        </a:defRPr>
      </a:lvl2pPr>
      <a:lvl3pPr algn="ctr" defTabSz="1042988" rtl="0" fontAlgn="base">
        <a:spcBef>
          <a:spcPct val="0"/>
        </a:spcBef>
        <a:spcAft>
          <a:spcPct val="0"/>
        </a:spcAft>
        <a:defRPr sz="4000" b="1">
          <a:solidFill>
            <a:srgbClr val="000066"/>
          </a:solidFill>
          <a:latin typeface="Arial" charset="0"/>
          <a:cs typeface="Arial" charset="0"/>
        </a:defRPr>
      </a:lvl3pPr>
      <a:lvl4pPr algn="ctr" defTabSz="1042988" rtl="0" fontAlgn="base">
        <a:spcBef>
          <a:spcPct val="0"/>
        </a:spcBef>
        <a:spcAft>
          <a:spcPct val="0"/>
        </a:spcAft>
        <a:defRPr sz="4000" b="1">
          <a:solidFill>
            <a:srgbClr val="000066"/>
          </a:solidFill>
          <a:latin typeface="Arial" charset="0"/>
          <a:cs typeface="Arial" charset="0"/>
        </a:defRPr>
      </a:lvl4pPr>
      <a:lvl5pPr algn="ctr" defTabSz="1042988" rtl="0" fontAlgn="base">
        <a:spcBef>
          <a:spcPct val="0"/>
        </a:spcBef>
        <a:spcAft>
          <a:spcPct val="0"/>
        </a:spcAft>
        <a:defRPr sz="4000" b="1">
          <a:solidFill>
            <a:srgbClr val="000066"/>
          </a:solidFill>
          <a:latin typeface="Arial" charset="0"/>
          <a:cs typeface="Arial" charset="0"/>
        </a:defRPr>
      </a:lvl5pPr>
      <a:lvl6pPr marL="457200" algn="ctr" defTabSz="1042988" rtl="0" fontAlgn="base">
        <a:spcBef>
          <a:spcPct val="0"/>
        </a:spcBef>
        <a:spcAft>
          <a:spcPct val="0"/>
        </a:spcAft>
        <a:defRPr sz="4000" b="1">
          <a:solidFill>
            <a:srgbClr val="000066"/>
          </a:solidFill>
          <a:latin typeface="Arial" charset="0"/>
          <a:cs typeface="Arial" charset="0"/>
        </a:defRPr>
      </a:lvl6pPr>
      <a:lvl7pPr marL="914400" algn="ctr" defTabSz="1042988" rtl="0" fontAlgn="base">
        <a:spcBef>
          <a:spcPct val="0"/>
        </a:spcBef>
        <a:spcAft>
          <a:spcPct val="0"/>
        </a:spcAft>
        <a:defRPr sz="4000" b="1">
          <a:solidFill>
            <a:srgbClr val="000066"/>
          </a:solidFill>
          <a:latin typeface="Arial" charset="0"/>
          <a:cs typeface="Arial" charset="0"/>
        </a:defRPr>
      </a:lvl7pPr>
      <a:lvl8pPr marL="1371600" algn="ctr" defTabSz="1042988" rtl="0" fontAlgn="base">
        <a:spcBef>
          <a:spcPct val="0"/>
        </a:spcBef>
        <a:spcAft>
          <a:spcPct val="0"/>
        </a:spcAft>
        <a:defRPr sz="4000" b="1">
          <a:solidFill>
            <a:srgbClr val="000066"/>
          </a:solidFill>
          <a:latin typeface="Arial" charset="0"/>
          <a:cs typeface="Arial" charset="0"/>
        </a:defRPr>
      </a:lvl8pPr>
      <a:lvl9pPr marL="1828800" algn="ctr" defTabSz="1042988" rtl="0" fontAlgn="base">
        <a:spcBef>
          <a:spcPct val="0"/>
        </a:spcBef>
        <a:spcAft>
          <a:spcPct val="0"/>
        </a:spcAft>
        <a:defRPr sz="4000" b="1">
          <a:solidFill>
            <a:srgbClr val="000066"/>
          </a:solidFill>
          <a:latin typeface="Arial" charset="0"/>
          <a:cs typeface="Arial" charset="0"/>
        </a:defRPr>
      </a:lvl9pPr>
    </p:titleStyle>
    <p:bodyStyle>
      <a:lvl1pPr marL="390525" indent="-390525" algn="l" defTabSz="1042988" rtl="0" fontAlgn="base">
        <a:spcBef>
          <a:spcPct val="80000"/>
        </a:spcBef>
        <a:spcAft>
          <a:spcPct val="0"/>
        </a:spcAft>
        <a:buClr>
          <a:srgbClr val="1E7FB8"/>
        </a:buClr>
        <a:buFont typeface="Wingdings" pitchFamily="2" charset="2"/>
        <a:buChar char="l"/>
        <a:defRPr sz="2800">
          <a:solidFill>
            <a:srgbClr val="000066"/>
          </a:solidFill>
          <a:latin typeface="+mn-lt"/>
          <a:ea typeface="+mn-ea"/>
          <a:cs typeface="+mn-cs"/>
        </a:defRPr>
      </a:lvl1pPr>
      <a:lvl2pPr marL="919163" indent="-322263" algn="l" defTabSz="1042988" rtl="0" fontAlgn="base">
        <a:spcBef>
          <a:spcPct val="20000"/>
        </a:spcBef>
        <a:spcAft>
          <a:spcPct val="0"/>
        </a:spcAft>
        <a:buClr>
          <a:srgbClr val="1E7FB8"/>
        </a:buClr>
        <a:buFont typeface="Arial" charset="0"/>
        <a:buChar char="–"/>
        <a:defRPr sz="2400">
          <a:solidFill>
            <a:srgbClr val="000066"/>
          </a:solidFill>
          <a:latin typeface="+mn-lt"/>
          <a:cs typeface="+mn-cs"/>
        </a:defRPr>
      </a:lvl2pPr>
      <a:lvl3pPr marL="1433513" indent="-307975" algn="l" defTabSz="1042988" rtl="0" fontAlgn="base">
        <a:spcBef>
          <a:spcPct val="20000"/>
        </a:spcBef>
        <a:spcAft>
          <a:spcPct val="0"/>
        </a:spcAft>
        <a:buClr>
          <a:srgbClr val="1E7FB8"/>
        </a:buClr>
        <a:buChar char="•"/>
        <a:defRPr sz="2400">
          <a:solidFill>
            <a:srgbClr val="000066"/>
          </a:solidFill>
          <a:latin typeface="Arial Narrow" pitchFamily="34" charset="0"/>
          <a:cs typeface="+mn-cs"/>
        </a:defRPr>
      </a:lvl3pPr>
      <a:lvl4pPr marL="1898650" indent="-258763" algn="l" defTabSz="1042988" rtl="0" fontAlgn="base">
        <a:spcBef>
          <a:spcPct val="20000"/>
        </a:spcBef>
        <a:spcAft>
          <a:spcPct val="0"/>
        </a:spcAft>
        <a:buClr>
          <a:srgbClr val="1E7FB8"/>
        </a:buClr>
        <a:buChar char="–"/>
        <a:defRPr sz="2400">
          <a:solidFill>
            <a:srgbClr val="000066"/>
          </a:solidFill>
          <a:latin typeface="Arial Narrow" pitchFamily="34" charset="0"/>
          <a:cs typeface="+mn-cs"/>
        </a:defRPr>
      </a:lvl4pPr>
      <a:lvl5pPr marL="2268538" indent="-165100" algn="r" defTabSz="1042988" rtl="1" fontAlgn="base">
        <a:spcBef>
          <a:spcPct val="20000"/>
        </a:spcBef>
        <a:spcAft>
          <a:spcPct val="0"/>
        </a:spcAft>
        <a:buChar char="»"/>
        <a:defRPr sz="2300">
          <a:solidFill>
            <a:srgbClr val="000066"/>
          </a:solidFill>
          <a:latin typeface="+mn-lt"/>
          <a:cs typeface="+mn-cs"/>
        </a:defRPr>
      </a:lvl5pPr>
      <a:lvl6pPr marL="2725738" indent="-165100" algn="r" defTabSz="1042988" rtl="1" fontAlgn="base">
        <a:spcBef>
          <a:spcPct val="20000"/>
        </a:spcBef>
        <a:spcAft>
          <a:spcPct val="0"/>
        </a:spcAft>
        <a:buChar char="»"/>
        <a:defRPr sz="2300">
          <a:solidFill>
            <a:srgbClr val="000066"/>
          </a:solidFill>
          <a:latin typeface="+mn-lt"/>
          <a:cs typeface="+mn-cs"/>
        </a:defRPr>
      </a:lvl6pPr>
      <a:lvl7pPr marL="3182938" indent="-165100" algn="r" defTabSz="1042988" rtl="1" fontAlgn="base">
        <a:spcBef>
          <a:spcPct val="20000"/>
        </a:spcBef>
        <a:spcAft>
          <a:spcPct val="0"/>
        </a:spcAft>
        <a:buChar char="»"/>
        <a:defRPr sz="2300">
          <a:solidFill>
            <a:srgbClr val="000066"/>
          </a:solidFill>
          <a:latin typeface="+mn-lt"/>
          <a:cs typeface="+mn-cs"/>
        </a:defRPr>
      </a:lvl7pPr>
      <a:lvl8pPr marL="3640138" indent="-165100" algn="r" defTabSz="1042988" rtl="1" fontAlgn="base">
        <a:spcBef>
          <a:spcPct val="20000"/>
        </a:spcBef>
        <a:spcAft>
          <a:spcPct val="0"/>
        </a:spcAft>
        <a:buChar char="»"/>
        <a:defRPr sz="2300">
          <a:solidFill>
            <a:srgbClr val="000066"/>
          </a:solidFill>
          <a:latin typeface="+mn-lt"/>
          <a:cs typeface="+mn-cs"/>
        </a:defRPr>
      </a:lvl8pPr>
      <a:lvl9pPr marL="4097338" indent="-165100" algn="r" defTabSz="1042988" rtl="1" fontAlgn="base">
        <a:spcBef>
          <a:spcPct val="20000"/>
        </a:spcBef>
        <a:spcAft>
          <a:spcPct val="0"/>
        </a:spcAft>
        <a:buChar char="»"/>
        <a:defRPr sz="2300">
          <a:solidFill>
            <a:srgbClr val="00006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www.who.int/csr/resources/publications/ebola/safe-burials/en/"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who.int/csr/resources/publications/ebola/filovirus_infection_control/en/"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hyperlink" Target="http://www.who.int/csr/resources/publications/ebola/ppe-guideline/en/"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who.int/csr/resources/publications/clinical-management-patients/en/"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hyperlink" Target="http://www.who.int/csr/resources/publications/ebola/patient-care-CCUs/en/"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883604" y="3145495"/>
            <a:ext cx="9089390" cy="1620771"/>
          </a:xfrm>
        </p:spPr>
        <p:txBody>
          <a:bodyPr>
            <a:noAutofit/>
          </a:bodyPr>
          <a:lstStyle/>
          <a:p>
            <a:r>
              <a:rPr lang="en-GB" sz="4100" dirty="0">
                <a:solidFill>
                  <a:schemeClr val="bg1"/>
                </a:solidFill>
                <a:latin typeface="Calibri" panose="020F0502020204030204" pitchFamily="34" charset="0"/>
                <a:cs typeface="Calibri" panose="020F0502020204030204" pitchFamily="34" charset="0"/>
              </a:rPr>
              <a:t>Module 4.1</a:t>
            </a:r>
            <a:r>
              <a:rPr lang="en-GB" sz="6800" dirty="0">
                <a:solidFill>
                  <a:schemeClr val="bg1"/>
                </a:solidFill>
                <a:latin typeface="Calibri" panose="020F0502020204030204" pitchFamily="34" charset="0"/>
                <a:cs typeface="Calibri" panose="020F0502020204030204" pitchFamily="34" charset="0"/>
              </a:rPr>
              <a:t/>
            </a:r>
            <a:br>
              <a:rPr lang="en-GB" sz="6800" dirty="0">
                <a:solidFill>
                  <a:schemeClr val="bg1"/>
                </a:solidFill>
                <a:latin typeface="Calibri" panose="020F0502020204030204" pitchFamily="34" charset="0"/>
                <a:cs typeface="Calibri" panose="020F0502020204030204" pitchFamily="34" charset="0"/>
              </a:rPr>
            </a:br>
            <a:r>
              <a:rPr lang="en-GB" sz="5000" dirty="0">
                <a:solidFill>
                  <a:schemeClr val="bg1"/>
                </a:solidFill>
                <a:latin typeface="Calibri" panose="020F0502020204030204" pitchFamily="34" charset="0"/>
                <a:cs typeface="Calibri" panose="020F0502020204030204" pitchFamily="34" charset="0"/>
              </a:rPr>
              <a:t>Case Management</a:t>
            </a:r>
            <a:br>
              <a:rPr lang="en-GB" sz="5000" dirty="0">
                <a:solidFill>
                  <a:schemeClr val="bg1"/>
                </a:solidFill>
                <a:latin typeface="Calibri" panose="020F0502020204030204" pitchFamily="34" charset="0"/>
                <a:cs typeface="Calibri" panose="020F0502020204030204" pitchFamily="34" charset="0"/>
              </a:rPr>
            </a:br>
            <a:r>
              <a:rPr lang="en-GB" sz="5000" dirty="0">
                <a:solidFill>
                  <a:schemeClr val="bg1"/>
                </a:solidFill>
                <a:latin typeface="Calibri" panose="020F0502020204030204" pitchFamily="34" charset="0"/>
                <a:cs typeface="Calibri" panose="020F0502020204030204" pitchFamily="34" charset="0"/>
              </a:rPr>
              <a:t>(Caring for EVD patients)</a:t>
            </a:r>
            <a:br>
              <a:rPr lang="en-GB" sz="5000" dirty="0">
                <a:solidFill>
                  <a:schemeClr val="bg1"/>
                </a:solidFill>
                <a:latin typeface="Calibri" panose="020F0502020204030204" pitchFamily="34" charset="0"/>
                <a:cs typeface="Calibri" panose="020F0502020204030204" pitchFamily="34" charset="0"/>
              </a:rPr>
            </a:br>
            <a:r>
              <a:rPr lang="en-GB" sz="6800" dirty="0">
                <a:latin typeface="Calibri" panose="020F0502020204030204" pitchFamily="34" charset="0"/>
                <a:cs typeface="Calibri" panose="020F0502020204030204" pitchFamily="34" charset="0"/>
              </a:rPr>
              <a:t/>
            </a:r>
            <a:br>
              <a:rPr lang="en-GB" sz="6800" dirty="0">
                <a:latin typeface="Calibri" panose="020F0502020204030204" pitchFamily="34" charset="0"/>
                <a:cs typeface="Calibri" panose="020F0502020204030204" pitchFamily="34" charset="0"/>
              </a:rPr>
            </a:br>
            <a:endParaRPr lang="en-GB" sz="6800" dirty="0">
              <a:latin typeface="Calibri" panose="020F0502020204030204" pitchFamily="34" charset="0"/>
              <a:cs typeface="Calibri" panose="020F0502020204030204" pitchFamily="34" charset="0"/>
            </a:endParaRPr>
          </a:p>
        </p:txBody>
      </p:sp>
      <p:sp>
        <p:nvSpPr>
          <p:cNvPr id="5" name="TextBox 4"/>
          <p:cNvSpPr txBox="1"/>
          <p:nvPr/>
        </p:nvSpPr>
        <p:spPr>
          <a:xfrm>
            <a:off x="1725698" y="684337"/>
            <a:ext cx="7157795" cy="1259487"/>
          </a:xfrm>
          <a:prstGeom prst="rect">
            <a:avLst/>
          </a:prstGeom>
          <a:noFill/>
        </p:spPr>
        <p:txBody>
          <a:bodyPr wrap="square" lIns="104306" tIns="52153" rIns="104306" bIns="52153" rtlCol="0">
            <a:spAutoFit/>
          </a:bodyPr>
          <a:lstStyle/>
          <a:p>
            <a:pPr algn="ctr"/>
            <a:r>
              <a:rPr lang="en-GB" sz="7500" smtClean="0">
                <a:solidFill>
                  <a:schemeClr val="bg1"/>
                </a:solidFill>
                <a:latin typeface="Calibri" panose="020F0502020204030204" pitchFamily="34" charset="0"/>
                <a:cs typeface="Calibri" panose="020F0502020204030204" pitchFamily="34" charset="0"/>
              </a:rPr>
              <a:t>GO </a:t>
            </a:r>
            <a:r>
              <a:rPr lang="en-GB" sz="7500" dirty="0">
                <a:solidFill>
                  <a:schemeClr val="bg1"/>
                </a:solidFill>
                <a:latin typeface="Calibri" panose="020F0502020204030204" pitchFamily="34" charset="0"/>
                <a:cs typeface="Calibri" panose="020F0502020204030204" pitchFamily="34" charset="0"/>
              </a:rPr>
              <a:t>Training</a:t>
            </a:r>
          </a:p>
        </p:txBody>
      </p:sp>
    </p:spTree>
    <p:extLst>
      <p:ext uri="{BB962C8B-B14F-4D97-AF65-F5344CB8AC3E}">
        <p14:creationId xmlns:p14="http://schemas.microsoft.com/office/powerpoint/2010/main" val="407486262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latin typeface="Calibri" panose="020F0502020204030204" pitchFamily="34" charset="0"/>
                <a:cs typeface="Calibri" panose="020F0502020204030204" pitchFamily="34" charset="0"/>
              </a:rPr>
              <a:t>Special populations have specific </a:t>
            </a:r>
            <a:r>
              <a:rPr lang="en-GB" dirty="0" smtClean="0">
                <a:latin typeface="Calibri" panose="020F0502020204030204" pitchFamily="34" charset="0"/>
                <a:cs typeface="Calibri" panose="020F0502020204030204" pitchFamily="34" charset="0"/>
              </a:rPr>
              <a:t>needs</a:t>
            </a:r>
            <a:endParaRPr lang="en-GB" dirty="0">
              <a:latin typeface="Calibri" panose="020F0502020204030204" pitchFamily="34" charset="0"/>
              <a:cs typeface="Calibri" panose="020F0502020204030204" pitchFamily="34" charset="0"/>
            </a:endParaRPr>
          </a:p>
        </p:txBody>
      </p:sp>
      <p:sp>
        <p:nvSpPr>
          <p:cNvPr id="3" name="Content Placeholder 2"/>
          <p:cNvSpPr>
            <a:spLocks noGrp="1"/>
          </p:cNvSpPr>
          <p:nvPr>
            <p:ph idx="1"/>
          </p:nvPr>
        </p:nvSpPr>
        <p:spPr>
          <a:xfrm>
            <a:off x="209930" y="1557651"/>
            <a:ext cx="9960897" cy="4773047"/>
          </a:xfrm>
        </p:spPr>
        <p:txBody>
          <a:bodyPr/>
          <a:lstStyle/>
          <a:p>
            <a:r>
              <a:rPr lang="en-GB" dirty="0" smtClean="0">
                <a:latin typeface="Calibri" panose="020F0502020204030204" pitchFamily="34" charset="0"/>
                <a:cs typeface="Calibri" panose="020F0502020204030204" pitchFamily="34" charset="0"/>
              </a:rPr>
              <a:t>Children</a:t>
            </a:r>
          </a:p>
          <a:p>
            <a:pPr lvl="1"/>
            <a:r>
              <a:rPr lang="en-GB" dirty="0" smtClean="0">
                <a:latin typeface="Calibri" panose="020F0502020204030204" pitchFamily="34" charset="0"/>
                <a:cs typeface="Calibri" panose="020F0502020204030204" pitchFamily="34" charset="0"/>
              </a:rPr>
              <a:t>need closer supervision and psychological support from adults</a:t>
            </a:r>
          </a:p>
          <a:p>
            <a:r>
              <a:rPr lang="en-GB" dirty="0" smtClean="0">
                <a:latin typeface="Calibri" panose="020F0502020204030204" pitchFamily="34" charset="0"/>
                <a:cs typeface="Calibri" panose="020F0502020204030204" pitchFamily="34" charset="0"/>
              </a:rPr>
              <a:t>Pregnant women </a:t>
            </a:r>
          </a:p>
          <a:p>
            <a:pPr lvl="1"/>
            <a:r>
              <a:rPr lang="en-GB" dirty="0" smtClean="0">
                <a:latin typeface="Calibri" panose="020F0502020204030204" pitchFamily="34" charset="0"/>
                <a:cs typeface="Calibri" panose="020F0502020204030204" pitchFamily="34" charset="0"/>
              </a:rPr>
              <a:t>Have high mortality</a:t>
            </a:r>
          </a:p>
          <a:p>
            <a:pPr lvl="1"/>
            <a:r>
              <a:rPr lang="en-GB" dirty="0" smtClean="0">
                <a:latin typeface="Calibri" panose="020F0502020204030204" pitchFamily="34" charset="0"/>
                <a:cs typeface="Calibri" panose="020F0502020204030204" pitchFamily="34" charset="0"/>
              </a:rPr>
              <a:t>Most babies die – in utero or after delivery</a:t>
            </a:r>
          </a:p>
          <a:p>
            <a:pPr lvl="1"/>
            <a:r>
              <a:rPr lang="en-GB" dirty="0" smtClean="0">
                <a:latin typeface="Calibri" panose="020F0502020204030204" pitchFamily="34" charset="0"/>
                <a:cs typeface="Calibri" panose="020F0502020204030204" pitchFamily="34" charset="0"/>
              </a:rPr>
              <a:t>Fluids and the babies delivered can be infective, so all IPC precautions needed </a:t>
            </a:r>
          </a:p>
          <a:p>
            <a:pPr lvl="1"/>
            <a:r>
              <a:rPr lang="en-GB" dirty="0" smtClean="0">
                <a:latin typeface="Calibri" panose="020F0502020204030204" pitchFamily="34" charset="0"/>
                <a:cs typeface="Calibri" panose="020F0502020204030204" pitchFamily="34" charset="0"/>
              </a:rPr>
              <a:t>Miscarriage</a:t>
            </a:r>
            <a:r>
              <a:rPr lang="en-GB" dirty="0" smtClean="0">
                <a:latin typeface="Calibri" panose="020F0502020204030204" pitchFamily="34" charset="0"/>
                <a:cs typeface="Calibri" panose="020F0502020204030204" pitchFamily="34" charset="0"/>
              </a:rPr>
              <a:t> </a:t>
            </a:r>
            <a:r>
              <a:rPr lang="en-GB" dirty="0" smtClean="0">
                <a:latin typeface="Calibri" panose="020F0502020204030204" pitchFamily="34" charset="0"/>
                <a:cs typeface="Calibri" panose="020F0502020204030204" pitchFamily="34" charset="0"/>
              </a:rPr>
              <a:t>can be a sign of Ebola infection</a:t>
            </a:r>
          </a:p>
          <a:p>
            <a:pPr lvl="1"/>
            <a:endParaRPr lang="en-GB"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9885928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latin typeface="Calibri" panose="020F0502020204030204" pitchFamily="34" charset="0"/>
                <a:cs typeface="Calibri" panose="020F0502020204030204" pitchFamily="34" charset="0"/>
              </a:rPr>
              <a:t>Patient care with respect and dignity</a:t>
            </a:r>
            <a:endParaRPr lang="en-GB" dirty="0">
              <a:latin typeface="Calibri" panose="020F0502020204030204" pitchFamily="34" charset="0"/>
              <a:cs typeface="Calibri" panose="020F0502020204030204" pitchFamily="34" charset="0"/>
            </a:endParaRPr>
          </a:p>
        </p:txBody>
      </p:sp>
      <p:sp>
        <p:nvSpPr>
          <p:cNvPr id="9" name="Content Placeholder 8"/>
          <p:cNvSpPr>
            <a:spLocks noGrp="1"/>
          </p:cNvSpPr>
          <p:nvPr>
            <p:ph idx="1"/>
          </p:nvPr>
        </p:nvSpPr>
        <p:spPr>
          <a:xfrm>
            <a:off x="534670" y="1557651"/>
            <a:ext cx="9624060" cy="4979693"/>
          </a:xfrm>
        </p:spPr>
        <p:txBody>
          <a:bodyPr>
            <a:noAutofit/>
          </a:bodyPr>
          <a:lstStyle/>
          <a:p>
            <a:r>
              <a:rPr lang="en-GB" sz="1800" dirty="0">
                <a:latin typeface="Calibri" panose="020F0502020204030204" pitchFamily="34" charset="0"/>
                <a:cs typeface="Calibri" panose="020F0502020204030204" pitchFamily="34" charset="0"/>
              </a:rPr>
              <a:t>Decent living conditions</a:t>
            </a:r>
          </a:p>
          <a:p>
            <a:r>
              <a:rPr lang="en-GB" sz="1800" dirty="0">
                <a:latin typeface="Calibri" panose="020F0502020204030204" pitchFamily="34" charset="0"/>
                <a:cs typeface="Calibri" panose="020F0502020204030204" pitchFamily="34" charset="0"/>
              </a:rPr>
              <a:t>Good manner of talking, caring, helping </a:t>
            </a:r>
            <a:r>
              <a:rPr lang="en-GB" sz="1800" dirty="0" smtClean="0">
                <a:latin typeface="Calibri" panose="020F0502020204030204" pitchFamily="34" charset="0"/>
                <a:cs typeface="Calibri" panose="020F0502020204030204" pitchFamily="34" charset="0"/>
              </a:rPr>
              <a:t>etc.</a:t>
            </a:r>
            <a:endParaRPr lang="en-GB" sz="1800" dirty="0">
              <a:latin typeface="Calibri" panose="020F0502020204030204" pitchFamily="34" charset="0"/>
              <a:cs typeface="Calibri" panose="020F0502020204030204" pitchFamily="34" charset="0"/>
            </a:endParaRPr>
          </a:p>
          <a:p>
            <a:r>
              <a:rPr lang="en-GB" sz="1800" dirty="0">
                <a:latin typeface="Calibri" panose="020F0502020204030204" pitchFamily="34" charset="0"/>
                <a:cs typeface="Calibri" panose="020F0502020204030204" pitchFamily="34" charset="0"/>
              </a:rPr>
              <a:t>Food, water and other basic needs</a:t>
            </a:r>
          </a:p>
          <a:p>
            <a:r>
              <a:rPr lang="en-GB" sz="1800" dirty="0">
                <a:latin typeface="Calibri" panose="020F0502020204030204" pitchFamily="34" charset="0"/>
                <a:cs typeface="Calibri" panose="020F0502020204030204" pitchFamily="34" charset="0"/>
              </a:rPr>
              <a:t>Information as requested</a:t>
            </a:r>
          </a:p>
          <a:p>
            <a:r>
              <a:rPr lang="en-GB" sz="1800" dirty="0">
                <a:latin typeface="Calibri" panose="020F0502020204030204" pitchFamily="34" charset="0"/>
                <a:cs typeface="Calibri" panose="020F0502020204030204" pitchFamily="34" charset="0"/>
              </a:rPr>
              <a:t>Provision to talk with relatives</a:t>
            </a:r>
          </a:p>
          <a:p>
            <a:pPr marL="0" indent="0">
              <a:buNone/>
            </a:pPr>
            <a:r>
              <a:rPr lang="en-GB" sz="1800" b="1" dirty="0" smtClean="0">
                <a:latin typeface="Calibri" panose="020F0502020204030204" pitchFamily="34" charset="0"/>
                <a:cs typeface="Calibri" panose="020F0502020204030204" pitchFamily="34" charset="0"/>
              </a:rPr>
              <a:t>Community </a:t>
            </a:r>
            <a:r>
              <a:rPr lang="en-GB" sz="1800" b="1" dirty="0">
                <a:latin typeface="Calibri" panose="020F0502020204030204" pitchFamily="34" charset="0"/>
                <a:cs typeface="Calibri" panose="020F0502020204030204" pitchFamily="34" charset="0"/>
              </a:rPr>
              <a:t>engagement and education to </a:t>
            </a:r>
          </a:p>
          <a:p>
            <a:pPr lvl="1"/>
            <a:r>
              <a:rPr lang="en-GB" sz="1800" dirty="0">
                <a:latin typeface="Calibri" panose="020F0502020204030204" pitchFamily="34" charset="0"/>
                <a:cs typeface="Calibri" panose="020F0502020204030204" pitchFamily="34" charset="0"/>
              </a:rPr>
              <a:t>protect themselves </a:t>
            </a:r>
          </a:p>
          <a:p>
            <a:pPr lvl="1"/>
            <a:r>
              <a:rPr lang="en-GB" sz="1800" dirty="0">
                <a:latin typeface="Calibri" panose="020F0502020204030204" pitchFamily="34" charset="0"/>
                <a:cs typeface="Calibri" panose="020F0502020204030204" pitchFamily="34" charset="0"/>
              </a:rPr>
              <a:t>reduce fear, anxiety and </a:t>
            </a:r>
          </a:p>
          <a:p>
            <a:pPr lvl="1"/>
            <a:r>
              <a:rPr lang="en-GB" sz="1800" dirty="0">
                <a:latin typeface="Calibri" panose="020F0502020204030204" pitchFamily="34" charset="0"/>
                <a:cs typeface="Calibri" panose="020F0502020204030204" pitchFamily="34" charset="0"/>
              </a:rPr>
              <a:t>accept survivors back  </a:t>
            </a:r>
          </a:p>
          <a:p>
            <a:pPr marL="0" indent="0">
              <a:buNone/>
            </a:pPr>
            <a:r>
              <a:rPr lang="en-GB" sz="1800" b="1" dirty="0" smtClean="0">
                <a:latin typeface="Calibri" panose="020F0502020204030204" pitchFamily="34" charset="0"/>
                <a:cs typeface="Calibri" panose="020F0502020204030204" pitchFamily="34" charset="0"/>
              </a:rPr>
              <a:t>Safe and </a:t>
            </a:r>
            <a:r>
              <a:rPr lang="en-GB" sz="1800" b="1" dirty="0">
                <a:latin typeface="Calibri" panose="020F0502020204030204" pitchFamily="34" charset="0"/>
                <a:cs typeface="Calibri" panose="020F0502020204030204" pitchFamily="34" charset="0"/>
              </a:rPr>
              <a:t>dignified burials </a:t>
            </a:r>
            <a:r>
              <a:rPr lang="en-GB" sz="1800" b="1" dirty="0" smtClean="0">
                <a:latin typeface="Calibri" panose="020F0502020204030204" pitchFamily="34" charset="0"/>
                <a:cs typeface="Calibri" panose="020F0502020204030204" pitchFamily="34" charset="0"/>
              </a:rPr>
              <a:t>in the event of death </a:t>
            </a:r>
            <a:r>
              <a:rPr lang="en-GB" sz="1800" dirty="0">
                <a:latin typeface="Calibri" panose="020F0502020204030204" pitchFamily="34" charset="0"/>
                <a:cs typeface="Calibri" panose="020F0502020204030204" pitchFamily="34" charset="0"/>
                <a:hlinkClick r:id="rId2"/>
              </a:rPr>
              <a:t>http://www.who.int/csr/resources/publications/ebola/safe-burials/en/</a:t>
            </a:r>
            <a:r>
              <a:rPr lang="en-GB" sz="1800" dirty="0">
                <a:latin typeface="Calibri" panose="020F0502020204030204" pitchFamily="34" charset="0"/>
                <a:cs typeface="Calibri" panose="020F0502020204030204" pitchFamily="34" charset="0"/>
              </a:rPr>
              <a:t> </a:t>
            </a:r>
          </a:p>
        </p:txBody>
      </p:sp>
      <p:pic>
        <p:nvPicPr>
          <p:cNvPr id="11" name="Picture 2" descr="D:\Bhatiasevi\photos\clinic management 06.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15096" y="4072639"/>
            <a:ext cx="3454097" cy="2170137"/>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p:cNvSpPr/>
          <p:nvPr/>
        </p:nvSpPr>
        <p:spPr>
          <a:xfrm>
            <a:off x="7564570" y="6253771"/>
            <a:ext cx="1986776" cy="274602"/>
          </a:xfrm>
          <a:prstGeom prst="rect">
            <a:avLst/>
          </a:prstGeom>
        </p:spPr>
        <p:txBody>
          <a:bodyPr wrap="none" lIns="104306" tIns="52153" rIns="104306" bIns="52153">
            <a:spAutoFit/>
          </a:bodyPr>
          <a:lstStyle/>
          <a:p>
            <a:r>
              <a:rPr lang="en-GB" sz="1100" b="0" dirty="0">
                <a:latin typeface="Calibri" panose="020F0502020204030204" pitchFamily="34" charset="0"/>
                <a:cs typeface="Calibri" panose="020F0502020204030204" pitchFamily="34" charset="0"/>
              </a:rPr>
              <a:t>Photo: WHO/Christopher Black</a:t>
            </a:r>
          </a:p>
        </p:txBody>
      </p:sp>
    </p:spTree>
    <p:extLst>
      <p:ext uri="{BB962C8B-B14F-4D97-AF65-F5344CB8AC3E}">
        <p14:creationId xmlns:p14="http://schemas.microsoft.com/office/powerpoint/2010/main" val="86921248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latin typeface="Calibri" panose="020F0502020204030204" pitchFamily="34" charset="0"/>
                <a:cs typeface="Calibri" panose="020F0502020204030204" pitchFamily="34" charset="0"/>
              </a:rPr>
              <a:t>Laboratory diagnosis</a:t>
            </a:r>
            <a:endParaRPr lang="en-GB" dirty="0">
              <a:latin typeface="Calibri" panose="020F0502020204030204" pitchFamily="34" charset="0"/>
              <a:cs typeface="Calibri" panose="020F0502020204030204" pitchFamily="34" charset="0"/>
            </a:endParaRPr>
          </a:p>
        </p:txBody>
      </p:sp>
      <p:sp>
        <p:nvSpPr>
          <p:cNvPr id="3" name="Content Placeholder 2"/>
          <p:cNvSpPr>
            <a:spLocks noGrp="1"/>
          </p:cNvSpPr>
          <p:nvPr>
            <p:ph idx="1"/>
          </p:nvPr>
        </p:nvSpPr>
        <p:spPr>
          <a:xfrm>
            <a:off x="546767" y="1485706"/>
            <a:ext cx="9624060" cy="4979693"/>
          </a:xfrm>
        </p:spPr>
        <p:txBody>
          <a:bodyPr/>
          <a:lstStyle/>
          <a:p>
            <a:r>
              <a:rPr lang="en-US" sz="2400" dirty="0" smtClean="0">
                <a:latin typeface="Calibri" panose="020F0502020204030204" pitchFamily="34" charset="0"/>
                <a:cs typeface="Calibri" panose="020F0502020204030204" pitchFamily="34" charset="0"/>
              </a:rPr>
              <a:t>Specimen </a:t>
            </a:r>
            <a:r>
              <a:rPr lang="en-US" sz="2400" dirty="0">
                <a:latin typeface="Calibri" panose="020F0502020204030204" pitchFamily="34" charset="0"/>
                <a:cs typeface="Calibri" panose="020F0502020204030204" pitchFamily="34" charset="0"/>
              </a:rPr>
              <a:t>collection </a:t>
            </a:r>
            <a:r>
              <a:rPr lang="en-US" sz="2400" dirty="0" smtClean="0">
                <a:latin typeface="Calibri" panose="020F0502020204030204" pitchFamily="34" charset="0"/>
                <a:cs typeface="Calibri" panose="020F0502020204030204" pitchFamily="34" charset="0"/>
              </a:rPr>
              <a:t>and transportation</a:t>
            </a:r>
          </a:p>
          <a:p>
            <a:r>
              <a:rPr lang="en-US" sz="2400" dirty="0" smtClean="0">
                <a:latin typeface="Calibri" panose="020F0502020204030204" pitchFamily="34" charset="0"/>
                <a:cs typeface="Calibri" panose="020F0502020204030204" pitchFamily="34" charset="0"/>
              </a:rPr>
              <a:t>Laboratory tests</a:t>
            </a:r>
          </a:p>
          <a:p>
            <a:r>
              <a:rPr lang="en-US" sz="2400" dirty="0">
                <a:latin typeface="Calibri" panose="020F0502020204030204" pitchFamily="34" charset="0"/>
                <a:cs typeface="Calibri" panose="020F0502020204030204" pitchFamily="34" charset="0"/>
              </a:rPr>
              <a:t>R</a:t>
            </a:r>
            <a:r>
              <a:rPr lang="en-US" sz="2400" dirty="0" smtClean="0">
                <a:latin typeface="Calibri" panose="020F0502020204030204" pitchFamily="34" charset="0"/>
                <a:cs typeface="Calibri" panose="020F0502020204030204" pitchFamily="34" charset="0"/>
              </a:rPr>
              <a:t>esults to health worker for </a:t>
            </a:r>
            <a:r>
              <a:rPr lang="en-US" sz="2400" dirty="0" smtClean="0">
                <a:latin typeface="Calibri" panose="020F0502020204030204" pitchFamily="34" charset="0"/>
                <a:cs typeface="Calibri" panose="020F0502020204030204" pitchFamily="34" charset="0"/>
              </a:rPr>
              <a:t>proper </a:t>
            </a:r>
            <a:r>
              <a:rPr lang="en-US" sz="2400" smtClean="0">
                <a:latin typeface="Calibri" panose="020F0502020204030204" pitchFamily="34" charset="0"/>
                <a:cs typeface="Calibri" panose="020F0502020204030204" pitchFamily="34" charset="0"/>
              </a:rPr>
              <a:t>patient management</a:t>
            </a:r>
            <a:endParaRPr lang="en-US" sz="2400" dirty="0" smtClean="0">
              <a:latin typeface="Calibri" panose="020F0502020204030204" pitchFamily="34" charset="0"/>
              <a:cs typeface="Calibri" panose="020F0502020204030204" pitchFamily="34" charset="0"/>
            </a:endParaRPr>
          </a:p>
          <a:p>
            <a:r>
              <a:rPr lang="en-US" sz="2400" dirty="0" smtClean="0">
                <a:latin typeface="Calibri" panose="020F0502020204030204" pitchFamily="34" charset="0"/>
                <a:cs typeface="Calibri" panose="020F0502020204030204" pitchFamily="34" charset="0"/>
              </a:rPr>
              <a:t>Inform patients and their family</a:t>
            </a:r>
          </a:p>
          <a:p>
            <a:r>
              <a:rPr lang="en-US" sz="2400" dirty="0" smtClean="0">
                <a:latin typeface="Calibri" panose="020F0502020204030204" pitchFamily="34" charset="0"/>
                <a:cs typeface="Calibri" panose="020F0502020204030204" pitchFamily="34" charset="0"/>
              </a:rPr>
              <a:t>Report to authorities and data management </a:t>
            </a:r>
            <a:endParaRPr lang="fi-FI" sz="2400" dirty="0">
              <a:latin typeface="Calibri" panose="020F0502020204030204" pitchFamily="34" charset="0"/>
              <a:cs typeface="Calibri" panose="020F0502020204030204" pitchFamily="34" charset="0"/>
            </a:endParaRPr>
          </a:p>
          <a:p>
            <a:pPr marL="0" indent="0">
              <a:buNone/>
            </a:pPr>
            <a:endParaRPr lang="en-GB" sz="2400" dirty="0">
              <a:latin typeface="Calibri" panose="020F0502020204030204" pitchFamily="34" charset="0"/>
              <a:cs typeface="Calibri" panose="020F0502020204030204" pitchFamily="34" charset="0"/>
            </a:endParaRPr>
          </a:p>
        </p:txBody>
      </p:sp>
      <p:pic>
        <p:nvPicPr>
          <p:cNvPr id="7170" name="Picture 2" descr="F:\Photos\Liberia\Ebola_Liberia_02_27Aug_2014\CDC GOARN mobile lab 220814\DSC_5794.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4668947"/>
            <a:ext cx="4619297" cy="2892315"/>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1" y="7245456"/>
            <a:ext cx="3408602" cy="274602"/>
          </a:xfrm>
          <a:prstGeom prst="rect">
            <a:avLst/>
          </a:prstGeom>
          <a:noFill/>
        </p:spPr>
        <p:txBody>
          <a:bodyPr wrap="square" lIns="104306" tIns="52153" rIns="104306" bIns="52153" rtlCol="0">
            <a:spAutoFit/>
          </a:bodyPr>
          <a:lstStyle/>
          <a:p>
            <a:r>
              <a:rPr lang="en-GB" sz="1100" b="0" dirty="0">
                <a:latin typeface="Calibri" panose="020F0502020204030204" pitchFamily="34" charset="0"/>
                <a:cs typeface="Calibri" panose="020F0502020204030204" pitchFamily="34" charset="0"/>
              </a:rPr>
              <a:t>Photo: WHO/Aphaluck Bhatiasevi</a:t>
            </a:r>
          </a:p>
        </p:txBody>
      </p:sp>
    </p:spTree>
    <p:extLst>
      <p:ext uri="{BB962C8B-B14F-4D97-AF65-F5344CB8AC3E}">
        <p14:creationId xmlns:p14="http://schemas.microsoft.com/office/powerpoint/2010/main" val="127583998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09931" y="1591680"/>
            <a:ext cx="9911532" cy="4604745"/>
          </a:xfrm>
        </p:spPr>
        <p:txBody>
          <a:bodyPr/>
          <a:lstStyle/>
          <a:p>
            <a:pPr algn="just"/>
            <a:r>
              <a:rPr lang="en-US" dirty="0">
                <a:latin typeface="Calibri" panose="020F0502020204030204" pitchFamily="34" charset="0"/>
                <a:cs typeface="Calibri" panose="020F0502020204030204" pitchFamily="34" charset="0"/>
              </a:rPr>
              <a:t>Incubation period: 2-21 days</a:t>
            </a:r>
          </a:p>
          <a:p>
            <a:pPr algn="just"/>
            <a:r>
              <a:rPr lang="en-US" dirty="0">
                <a:latin typeface="Calibri" panose="020F0502020204030204" pitchFamily="34" charset="0"/>
                <a:cs typeface="Calibri" panose="020F0502020204030204" pitchFamily="34" charset="0"/>
              </a:rPr>
              <a:t>Exposure to blood or any other body fluid from </a:t>
            </a:r>
            <a:r>
              <a:rPr lang="en-US" dirty="0" smtClean="0">
                <a:latin typeface="Calibri" panose="020F0502020204030204" pitchFamily="34" charset="0"/>
                <a:cs typeface="Calibri" panose="020F0502020204030204" pitchFamily="34" charset="0"/>
              </a:rPr>
              <a:t>EVD case </a:t>
            </a:r>
            <a:r>
              <a:rPr lang="en-US" dirty="0">
                <a:latin typeface="Calibri" panose="020F0502020204030204" pitchFamily="34" charset="0"/>
                <a:cs typeface="Calibri" panose="020F0502020204030204" pitchFamily="34" charset="0"/>
              </a:rPr>
              <a:t>(dead or alive)</a:t>
            </a:r>
          </a:p>
          <a:p>
            <a:pPr algn="just"/>
            <a:r>
              <a:rPr lang="en-US" dirty="0">
                <a:latin typeface="Calibri" panose="020F0502020204030204" pitchFamily="34" charset="0"/>
                <a:cs typeface="Calibri" panose="020F0502020204030204" pitchFamily="34" charset="0"/>
              </a:rPr>
              <a:t>Risk groups include </a:t>
            </a:r>
            <a:r>
              <a:rPr lang="en-US" dirty="0" smtClean="0">
                <a:solidFill>
                  <a:srgbClr val="FF0000"/>
                </a:solidFill>
                <a:latin typeface="Calibri" panose="020F0502020204030204" pitchFamily="34" charset="0"/>
                <a:cs typeface="Calibri" panose="020F0502020204030204" pitchFamily="34" charset="0"/>
              </a:rPr>
              <a:t>front-line</a:t>
            </a:r>
            <a:r>
              <a:rPr lang="en-US" dirty="0" smtClean="0">
                <a:latin typeface="Calibri" panose="020F0502020204030204" pitchFamily="34" charset="0"/>
                <a:cs typeface="Calibri" panose="020F0502020204030204" pitchFamily="34" charset="0"/>
              </a:rPr>
              <a:t> health </a:t>
            </a:r>
            <a:r>
              <a:rPr lang="en-US" dirty="0">
                <a:latin typeface="Calibri" panose="020F0502020204030204" pitchFamily="34" charset="0"/>
                <a:cs typeface="Calibri" panose="020F0502020204030204" pitchFamily="34" charset="0"/>
              </a:rPr>
              <a:t>workers, family </a:t>
            </a:r>
            <a:r>
              <a:rPr lang="en-US" dirty="0" smtClean="0">
                <a:latin typeface="Calibri" panose="020F0502020204030204" pitchFamily="34" charset="0"/>
                <a:cs typeface="Calibri" panose="020F0502020204030204" pitchFamily="34" charset="0"/>
              </a:rPr>
              <a:t>members, , care givers, </a:t>
            </a:r>
            <a:r>
              <a:rPr lang="en-US" dirty="0">
                <a:latin typeface="Calibri" panose="020F0502020204030204" pitchFamily="34" charset="0"/>
                <a:cs typeface="Calibri" panose="020F0502020204030204" pitchFamily="34" charset="0"/>
              </a:rPr>
              <a:t>traditional healers, and those participating in </a:t>
            </a:r>
            <a:r>
              <a:rPr lang="en-US" dirty="0" smtClean="0">
                <a:latin typeface="Calibri" panose="020F0502020204030204" pitchFamily="34" charset="0"/>
                <a:cs typeface="Calibri" panose="020F0502020204030204" pitchFamily="34" charset="0"/>
              </a:rPr>
              <a:t>unsafe burials</a:t>
            </a:r>
            <a:endParaRPr lang="en-US" dirty="0">
              <a:latin typeface="Calibri" panose="020F0502020204030204" pitchFamily="34" charset="0"/>
              <a:cs typeface="Calibri" panose="020F0502020204030204" pitchFamily="34" charset="0"/>
            </a:endParaRPr>
          </a:p>
          <a:p>
            <a:endParaRPr lang="en-GB" dirty="0">
              <a:latin typeface="Calibri" panose="020F0502020204030204" pitchFamily="34" charset="0"/>
              <a:cs typeface="Calibri" panose="020F0502020204030204" pitchFamily="34" charset="0"/>
            </a:endParaRPr>
          </a:p>
        </p:txBody>
      </p:sp>
      <p:sp>
        <p:nvSpPr>
          <p:cNvPr id="3" name="Title 2"/>
          <p:cNvSpPr>
            <a:spLocks noGrp="1"/>
          </p:cNvSpPr>
          <p:nvPr>
            <p:ph type="title"/>
          </p:nvPr>
        </p:nvSpPr>
        <p:spPr/>
        <p:txBody>
          <a:bodyPr/>
          <a:lstStyle/>
          <a:p>
            <a:r>
              <a:rPr lang="en-GB" dirty="0" smtClean="0">
                <a:latin typeface="Calibri" panose="020F0502020204030204" pitchFamily="34" charset="0"/>
                <a:cs typeface="Calibri" panose="020F0502020204030204" pitchFamily="34" charset="0"/>
              </a:rPr>
              <a:t>Transmission of Ebola virus disease </a:t>
            </a:r>
            <a:endParaRPr lang="en-GB" dirty="0">
              <a:latin typeface="Calibri" panose="020F0502020204030204" pitchFamily="34" charset="0"/>
              <a:cs typeface="Calibri" panose="020F0502020204030204" pitchFamily="34" charset="0"/>
            </a:endParaRPr>
          </a:p>
        </p:txBody>
      </p:sp>
      <p:pic>
        <p:nvPicPr>
          <p:cNvPr id="4099" name="Picture 3" descr="D:\Bhatiasevi\photos\clinic management 1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9930" y="5021912"/>
            <a:ext cx="3558029" cy="2514363"/>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3767959" y="6262536"/>
            <a:ext cx="3115746" cy="274602"/>
          </a:xfrm>
          <a:prstGeom prst="rect">
            <a:avLst/>
          </a:prstGeom>
          <a:noFill/>
        </p:spPr>
        <p:txBody>
          <a:bodyPr wrap="square" lIns="104306" tIns="52153" rIns="104306" bIns="52153" rtlCol="0">
            <a:spAutoFit/>
          </a:bodyPr>
          <a:lstStyle/>
          <a:p>
            <a:r>
              <a:rPr lang="en-GB" sz="1100" b="0" dirty="0">
                <a:latin typeface="Calibri" panose="020F0502020204030204" pitchFamily="34" charset="0"/>
                <a:cs typeface="Calibri" panose="020F0502020204030204" pitchFamily="34" charset="0"/>
              </a:rPr>
              <a:t>Photo: WHO/Pieter Desloovere</a:t>
            </a:r>
          </a:p>
        </p:txBody>
      </p:sp>
    </p:spTree>
    <p:extLst>
      <p:ext uri="{BB962C8B-B14F-4D97-AF65-F5344CB8AC3E}">
        <p14:creationId xmlns:p14="http://schemas.microsoft.com/office/powerpoint/2010/main" val="56480226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62558" y="1557652"/>
            <a:ext cx="9529378" cy="4797551"/>
          </a:xfrm>
        </p:spPr>
        <p:txBody>
          <a:bodyPr>
            <a:normAutofit lnSpcReduction="10000"/>
          </a:bodyPr>
          <a:lstStyle/>
          <a:p>
            <a:r>
              <a:rPr lang="en-GB" sz="3200" dirty="0">
                <a:latin typeface="Calibri" panose="020F0502020204030204" pitchFamily="34" charset="0"/>
                <a:cs typeface="Calibri" panose="020F0502020204030204" pitchFamily="34" charset="0"/>
              </a:rPr>
              <a:t>Provision of medical care to critically ill patients can be challenging in any setting, particularly in resource limited areas.</a:t>
            </a:r>
          </a:p>
          <a:p>
            <a:r>
              <a:rPr lang="en-GB" sz="3200" dirty="0">
                <a:latin typeface="Calibri" panose="020F0502020204030204" pitchFamily="34" charset="0"/>
                <a:cs typeface="Calibri" panose="020F0502020204030204" pitchFamily="34" charset="0"/>
              </a:rPr>
              <a:t>Health workers have an obligation to provide the best medical care to improve survival, or to relieve symptoms.</a:t>
            </a:r>
          </a:p>
          <a:p>
            <a:r>
              <a:rPr lang="en-GB" sz="3200" dirty="0">
                <a:latin typeface="Calibri" panose="020F0502020204030204" pitchFamily="34" charset="0"/>
                <a:cs typeface="Calibri" panose="020F0502020204030204" pitchFamily="34" charset="0"/>
              </a:rPr>
              <a:t>The application of appropriate skills and case management protocols makes the care of </a:t>
            </a:r>
            <a:r>
              <a:rPr lang="en-GB" sz="3200" dirty="0" smtClean="0">
                <a:latin typeface="Calibri" panose="020F0502020204030204" pitchFamily="34" charset="0"/>
                <a:cs typeface="Calibri" panose="020F0502020204030204" pitchFamily="34" charset="0"/>
              </a:rPr>
              <a:t>Ebola patients easier</a:t>
            </a:r>
            <a:r>
              <a:rPr lang="en-GB" sz="3200" dirty="0">
                <a:latin typeface="Calibri" panose="020F0502020204030204" pitchFamily="34" charset="0"/>
                <a:cs typeface="Calibri" panose="020F0502020204030204" pitchFamily="34" charset="0"/>
              </a:rPr>
              <a:t>.</a:t>
            </a:r>
          </a:p>
          <a:p>
            <a:endParaRPr lang="en-GB" sz="3200" dirty="0">
              <a:latin typeface="Calibri" panose="020F0502020204030204" pitchFamily="34" charset="0"/>
              <a:cs typeface="Calibri" panose="020F0502020204030204" pitchFamily="34" charset="0"/>
            </a:endParaRPr>
          </a:p>
        </p:txBody>
      </p:sp>
      <p:sp>
        <p:nvSpPr>
          <p:cNvPr id="3" name="Title 2"/>
          <p:cNvSpPr>
            <a:spLocks noGrp="1"/>
          </p:cNvSpPr>
          <p:nvPr>
            <p:ph type="title"/>
          </p:nvPr>
        </p:nvSpPr>
        <p:spPr>
          <a:xfrm>
            <a:off x="385956" y="604945"/>
            <a:ext cx="10315052" cy="873314"/>
          </a:xfrm>
        </p:spPr>
        <p:txBody>
          <a:bodyPr>
            <a:noAutofit/>
          </a:bodyPr>
          <a:lstStyle/>
          <a:p>
            <a:r>
              <a:rPr lang="en-GB" dirty="0" smtClean="0">
                <a:latin typeface="Calibri" panose="020F0502020204030204" pitchFamily="34" charset="0"/>
                <a:cs typeface="Calibri" panose="020F0502020204030204" pitchFamily="34" charset="0"/>
              </a:rPr>
              <a:t>Challenges and solutions</a:t>
            </a:r>
            <a:r>
              <a:rPr lang="en-GB" dirty="0">
                <a:latin typeface="Calibri" panose="020F0502020204030204" pitchFamily="34" charset="0"/>
                <a:cs typeface="Calibri" panose="020F0502020204030204" pitchFamily="34" charset="0"/>
              </a:rPr>
              <a:t/>
            </a:r>
            <a:br>
              <a:rPr lang="en-GB" dirty="0">
                <a:latin typeface="Calibri" panose="020F0502020204030204" pitchFamily="34" charset="0"/>
                <a:cs typeface="Calibri" panose="020F0502020204030204" pitchFamily="34" charset="0"/>
              </a:rPr>
            </a:br>
            <a:endParaRPr lang="en-GB"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00641083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tsikko 2"/>
          <p:cNvSpPr>
            <a:spLocks noGrp="1"/>
          </p:cNvSpPr>
          <p:nvPr>
            <p:ph type="title"/>
          </p:nvPr>
        </p:nvSpPr>
        <p:spPr/>
        <p:txBody>
          <a:bodyPr>
            <a:normAutofit/>
          </a:bodyPr>
          <a:lstStyle/>
          <a:p>
            <a:r>
              <a:rPr lang="en-GB" dirty="0">
                <a:latin typeface="Calibri" panose="020F0502020204030204" pitchFamily="34" charset="0"/>
                <a:cs typeface="Calibri" panose="020F0502020204030204" pitchFamily="34" charset="0"/>
              </a:rPr>
              <a:t>Appropriate case management  supports </a:t>
            </a:r>
            <a:r>
              <a:rPr lang="en-GB" dirty="0" smtClean="0">
                <a:latin typeface="Calibri" panose="020F0502020204030204" pitchFamily="34" charset="0"/>
                <a:cs typeface="Calibri" panose="020F0502020204030204" pitchFamily="34" charset="0"/>
              </a:rPr>
              <a:t>all other Ebola control measures</a:t>
            </a:r>
            <a:endParaRPr lang="fi-FI" dirty="0">
              <a:latin typeface="Calibri" panose="020F0502020204030204" pitchFamily="34" charset="0"/>
              <a:cs typeface="Calibri" panose="020F0502020204030204" pitchFamily="34" charset="0"/>
            </a:endParaRPr>
          </a:p>
        </p:txBody>
      </p:sp>
      <p:sp>
        <p:nvSpPr>
          <p:cNvPr id="4" name="Content Placeholder 3"/>
          <p:cNvSpPr>
            <a:spLocks noGrp="1"/>
          </p:cNvSpPr>
          <p:nvPr>
            <p:ph idx="1"/>
          </p:nvPr>
        </p:nvSpPr>
        <p:spPr>
          <a:xfrm>
            <a:off x="125720" y="1637043"/>
            <a:ext cx="4631515" cy="6122945"/>
          </a:xfrm>
        </p:spPr>
        <p:txBody>
          <a:bodyPr>
            <a:normAutofit/>
          </a:bodyPr>
          <a:lstStyle/>
          <a:p>
            <a:r>
              <a:rPr lang="en-GB" dirty="0" smtClean="0">
                <a:latin typeface="Calibri" panose="020F0502020204030204" pitchFamily="34" charset="0"/>
                <a:cs typeface="Calibri" panose="020F0502020204030204" pitchFamily="34" charset="0"/>
              </a:rPr>
              <a:t>Saves lives</a:t>
            </a:r>
          </a:p>
          <a:p>
            <a:r>
              <a:rPr lang="en-GB" dirty="0" smtClean="0">
                <a:latin typeface="Calibri" panose="020F0502020204030204" pitchFamily="34" charset="0"/>
                <a:cs typeface="Calibri" panose="020F0502020204030204" pitchFamily="34" charset="0"/>
              </a:rPr>
              <a:t>Improves comfort</a:t>
            </a:r>
          </a:p>
          <a:p>
            <a:r>
              <a:rPr lang="en-GB" dirty="0" smtClean="0">
                <a:latin typeface="Calibri" panose="020F0502020204030204" pitchFamily="34" charset="0"/>
                <a:cs typeface="Calibri" panose="020F0502020204030204" pitchFamily="34" charset="0"/>
              </a:rPr>
              <a:t>Reduces transmission</a:t>
            </a:r>
          </a:p>
          <a:p>
            <a:r>
              <a:rPr lang="en-GB" dirty="0" smtClean="0">
                <a:latin typeface="Calibri" panose="020F0502020204030204" pitchFamily="34" charset="0"/>
                <a:cs typeface="Calibri" panose="020F0502020204030204" pitchFamily="34" charset="0"/>
              </a:rPr>
              <a:t>Improves community confidence and support</a:t>
            </a:r>
          </a:p>
          <a:p>
            <a:endParaRPr lang="en-GB" dirty="0">
              <a:latin typeface="Calibri" panose="020F0502020204030204" pitchFamily="34" charset="0"/>
              <a:cs typeface="Calibri" panose="020F0502020204030204" pitchFamily="34" charset="0"/>
            </a:endParaRPr>
          </a:p>
        </p:txBody>
      </p:sp>
      <p:pic>
        <p:nvPicPr>
          <p:cNvPr id="2050" name="Picture 2" descr="D:\clinic management 1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00639" y="2766976"/>
            <a:ext cx="5892762" cy="37023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2490063" y="6287365"/>
            <a:ext cx="2694699" cy="274602"/>
          </a:xfrm>
          <a:prstGeom prst="rect">
            <a:avLst/>
          </a:prstGeom>
          <a:noFill/>
        </p:spPr>
        <p:txBody>
          <a:bodyPr wrap="square" lIns="104306" tIns="52153" rIns="104306" bIns="52153" rtlCol="0">
            <a:spAutoFit/>
          </a:bodyPr>
          <a:lstStyle/>
          <a:p>
            <a:r>
              <a:rPr lang="en-GB" sz="1100" b="0" dirty="0">
                <a:latin typeface="Calibri" panose="020F0502020204030204" pitchFamily="34" charset="0"/>
                <a:cs typeface="Calibri" panose="020F0502020204030204" pitchFamily="34" charset="0"/>
              </a:rPr>
              <a:t>Photo: WHO/Christopher Black</a:t>
            </a:r>
          </a:p>
        </p:txBody>
      </p:sp>
    </p:spTree>
    <p:extLst>
      <p:ext uri="{BB962C8B-B14F-4D97-AF65-F5344CB8AC3E}">
        <p14:creationId xmlns:p14="http://schemas.microsoft.com/office/powerpoint/2010/main" val="141716523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latin typeface="Calibri" panose="020F0502020204030204" pitchFamily="34" charset="0"/>
                <a:cs typeface="Calibri" panose="020F0502020204030204" pitchFamily="34" charset="0"/>
              </a:rPr>
              <a:t>List how your work relates to or can contribute to the work in case management</a:t>
            </a:r>
            <a:endParaRPr lang="en-GB" dirty="0">
              <a:latin typeface="Calibri" panose="020F0502020204030204" pitchFamily="34" charset="0"/>
              <a:cs typeface="Calibri" panose="020F0502020204030204" pitchFamily="34" charset="0"/>
            </a:endParaRPr>
          </a:p>
        </p:txBody>
      </p:sp>
      <p:sp>
        <p:nvSpPr>
          <p:cNvPr id="3" name="Content Placeholder 2"/>
          <p:cNvSpPr>
            <a:spLocks noGrp="1"/>
          </p:cNvSpPr>
          <p:nvPr>
            <p:ph idx="1"/>
          </p:nvPr>
        </p:nvSpPr>
        <p:spPr/>
        <p:txBody>
          <a:bodyPr/>
          <a:lstStyle/>
          <a:p>
            <a:pPr marL="0" indent="0">
              <a:buNone/>
            </a:pPr>
            <a:r>
              <a:rPr lang="en-GB" dirty="0" smtClean="0">
                <a:latin typeface="Calibri" panose="020F0502020204030204" pitchFamily="34" charset="0"/>
                <a:cs typeface="Calibri" panose="020F0502020204030204" pitchFamily="34" charset="0"/>
              </a:rPr>
              <a:t>1.</a:t>
            </a:r>
          </a:p>
          <a:p>
            <a:pPr marL="0" indent="0">
              <a:buNone/>
            </a:pPr>
            <a:endParaRPr lang="en-GB" dirty="0">
              <a:latin typeface="Calibri" panose="020F0502020204030204" pitchFamily="34" charset="0"/>
              <a:cs typeface="Calibri" panose="020F0502020204030204" pitchFamily="34" charset="0"/>
            </a:endParaRPr>
          </a:p>
          <a:p>
            <a:pPr marL="0" indent="0">
              <a:buNone/>
            </a:pPr>
            <a:r>
              <a:rPr lang="en-GB" dirty="0" smtClean="0">
                <a:latin typeface="Calibri" panose="020F0502020204030204" pitchFamily="34" charset="0"/>
                <a:cs typeface="Calibri" panose="020F0502020204030204" pitchFamily="34" charset="0"/>
              </a:rPr>
              <a:t>2.</a:t>
            </a:r>
          </a:p>
          <a:p>
            <a:pPr marL="0" indent="0">
              <a:buNone/>
            </a:pPr>
            <a:endParaRPr lang="en-GB" dirty="0">
              <a:latin typeface="Calibri" panose="020F0502020204030204" pitchFamily="34" charset="0"/>
              <a:cs typeface="Calibri" panose="020F0502020204030204" pitchFamily="34" charset="0"/>
            </a:endParaRPr>
          </a:p>
          <a:p>
            <a:pPr marL="0" indent="0">
              <a:buNone/>
            </a:pPr>
            <a:r>
              <a:rPr lang="en-GB" dirty="0" smtClean="0">
                <a:latin typeface="Calibri" panose="020F0502020204030204" pitchFamily="34" charset="0"/>
                <a:cs typeface="Calibri" panose="020F0502020204030204" pitchFamily="34" charset="0"/>
              </a:rPr>
              <a:t>3.</a:t>
            </a:r>
          </a:p>
          <a:p>
            <a:pPr marL="0" indent="0">
              <a:buNone/>
            </a:pPr>
            <a:endParaRPr lang="en-GB" dirty="0">
              <a:latin typeface="Calibri" panose="020F0502020204030204" pitchFamily="34" charset="0"/>
              <a:cs typeface="Calibri" panose="020F0502020204030204" pitchFamily="34" charset="0"/>
            </a:endParaRPr>
          </a:p>
          <a:p>
            <a:pPr marL="0" indent="0">
              <a:buNone/>
            </a:pPr>
            <a:r>
              <a:rPr lang="en-GB" dirty="0" smtClean="0">
                <a:latin typeface="Calibri" panose="020F0502020204030204" pitchFamily="34" charset="0"/>
                <a:cs typeface="Calibri" panose="020F0502020204030204" pitchFamily="34" charset="0"/>
              </a:rPr>
              <a:t>4.</a:t>
            </a:r>
            <a:endParaRPr lang="en-GB"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280278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30976" y="1478259"/>
            <a:ext cx="9446068" cy="4973319"/>
          </a:xfrm>
        </p:spPr>
        <p:txBody>
          <a:bodyPr/>
          <a:lstStyle/>
          <a:p>
            <a:pPr marL="0" indent="0">
              <a:buNone/>
            </a:pPr>
            <a:r>
              <a:rPr lang="en-GB" sz="3200" dirty="0">
                <a:latin typeface="Calibri" panose="020F0502020204030204" pitchFamily="34" charset="0"/>
                <a:cs typeface="Calibri" panose="020F0502020204030204" pitchFamily="34" charset="0"/>
              </a:rPr>
              <a:t>At the end of this session, participants will be able to:</a:t>
            </a:r>
          </a:p>
          <a:p>
            <a:r>
              <a:rPr lang="en-GB" sz="3200" dirty="0" smtClean="0">
                <a:latin typeface="Calibri" panose="020F0502020204030204" pitchFamily="34" charset="0"/>
                <a:cs typeface="Calibri" panose="020F0502020204030204" pitchFamily="34" charset="0"/>
              </a:rPr>
              <a:t>Describe </a:t>
            </a:r>
            <a:r>
              <a:rPr lang="en-GB" sz="3200" dirty="0">
                <a:latin typeface="Calibri" panose="020F0502020204030204" pitchFamily="34" charset="0"/>
                <a:cs typeface="Calibri" panose="020F0502020204030204" pitchFamily="34" charset="0"/>
              </a:rPr>
              <a:t>basic features of case management</a:t>
            </a:r>
          </a:p>
          <a:p>
            <a:r>
              <a:rPr lang="en-GB" sz="3200" dirty="0">
                <a:latin typeface="Calibri" panose="020F0502020204030204" pitchFamily="34" charset="0"/>
                <a:cs typeface="Calibri" panose="020F0502020204030204" pitchFamily="34" charset="0"/>
              </a:rPr>
              <a:t>State how case management contributes to stopping Ebola</a:t>
            </a:r>
          </a:p>
          <a:p>
            <a:r>
              <a:rPr lang="en-GB" sz="3200" dirty="0">
                <a:latin typeface="Calibri" panose="020F0502020204030204" pitchFamily="34" charset="0"/>
                <a:cs typeface="Calibri" panose="020F0502020204030204" pitchFamily="34" charset="0"/>
              </a:rPr>
              <a:t>Identify how your work relates with case management </a:t>
            </a:r>
          </a:p>
          <a:p>
            <a:endParaRPr lang="en-GB" sz="3200" dirty="0">
              <a:latin typeface="Calibri" panose="020F0502020204030204" pitchFamily="34" charset="0"/>
              <a:cs typeface="Calibri" panose="020F0502020204030204" pitchFamily="34" charset="0"/>
            </a:endParaRPr>
          </a:p>
          <a:p>
            <a:endParaRPr lang="en-GB" sz="3200" dirty="0">
              <a:latin typeface="Calibri" panose="020F0502020204030204" pitchFamily="34" charset="0"/>
              <a:cs typeface="Calibri" panose="020F0502020204030204" pitchFamily="34" charset="0"/>
            </a:endParaRPr>
          </a:p>
        </p:txBody>
      </p:sp>
      <p:sp>
        <p:nvSpPr>
          <p:cNvPr id="4" name="Title 2"/>
          <p:cNvSpPr txBox="1">
            <a:spLocks/>
          </p:cNvSpPr>
          <p:nvPr/>
        </p:nvSpPr>
        <p:spPr bwMode="gray">
          <a:xfrm>
            <a:off x="0" y="0"/>
            <a:ext cx="10693400" cy="1081298"/>
          </a:xfrm>
          <a:prstGeom prst="rect">
            <a:avLst/>
          </a:prstGeom>
          <a:noFill/>
          <a:ln>
            <a:noFill/>
          </a:ln>
          <a:effectLst>
            <a:outerShdw dist="17961" dir="2700000" algn="ctr" rotWithShape="0">
              <a:srgbClr val="96CCEE"/>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ctr" anchorCtr="0" compatLnSpc="1">
            <a:prstTxWarp prst="textNoShape">
              <a:avLst/>
            </a:prstTxWarp>
          </a:bodyPr>
          <a:lstStyle>
            <a:lvl1pPr algn="ctr" rtl="0" eaLnBrk="0" fontAlgn="base" hangingPunct="0">
              <a:spcBef>
                <a:spcPct val="0"/>
              </a:spcBef>
              <a:spcAft>
                <a:spcPct val="0"/>
              </a:spcAft>
              <a:defRPr sz="4000" b="1">
                <a:solidFill>
                  <a:srgbClr val="000066"/>
                </a:solidFill>
                <a:latin typeface="+mj-lt"/>
                <a:ea typeface="+mj-ea"/>
                <a:cs typeface="+mj-cs"/>
              </a:defRPr>
            </a:lvl1pPr>
            <a:lvl2pPr algn="ctr" rtl="0" eaLnBrk="0" fontAlgn="base" hangingPunct="0">
              <a:spcBef>
                <a:spcPct val="0"/>
              </a:spcBef>
              <a:spcAft>
                <a:spcPct val="0"/>
              </a:spcAft>
              <a:defRPr sz="4000" b="1">
                <a:solidFill>
                  <a:srgbClr val="000066"/>
                </a:solidFill>
                <a:latin typeface="Arial" charset="0"/>
                <a:cs typeface="Arial" charset="0"/>
              </a:defRPr>
            </a:lvl2pPr>
            <a:lvl3pPr algn="ctr" rtl="0" eaLnBrk="0" fontAlgn="base" hangingPunct="0">
              <a:spcBef>
                <a:spcPct val="0"/>
              </a:spcBef>
              <a:spcAft>
                <a:spcPct val="0"/>
              </a:spcAft>
              <a:defRPr sz="4000" b="1">
                <a:solidFill>
                  <a:srgbClr val="000066"/>
                </a:solidFill>
                <a:latin typeface="Arial" charset="0"/>
                <a:cs typeface="Arial" charset="0"/>
              </a:defRPr>
            </a:lvl3pPr>
            <a:lvl4pPr algn="ctr" rtl="0" eaLnBrk="0" fontAlgn="base" hangingPunct="0">
              <a:spcBef>
                <a:spcPct val="0"/>
              </a:spcBef>
              <a:spcAft>
                <a:spcPct val="0"/>
              </a:spcAft>
              <a:defRPr sz="4000" b="1">
                <a:solidFill>
                  <a:srgbClr val="000066"/>
                </a:solidFill>
                <a:latin typeface="Arial" charset="0"/>
                <a:cs typeface="Arial" charset="0"/>
              </a:defRPr>
            </a:lvl4pPr>
            <a:lvl5pPr algn="ctr" rtl="0" eaLnBrk="0" fontAlgn="base" hangingPunct="0">
              <a:spcBef>
                <a:spcPct val="0"/>
              </a:spcBef>
              <a:spcAft>
                <a:spcPct val="0"/>
              </a:spcAft>
              <a:defRPr sz="4000" b="1">
                <a:solidFill>
                  <a:srgbClr val="000066"/>
                </a:solidFill>
                <a:latin typeface="Arial" charset="0"/>
                <a:cs typeface="Arial" charset="0"/>
              </a:defRPr>
            </a:lvl5pPr>
            <a:lvl6pPr marL="456877" algn="ctr" rtl="0" fontAlgn="base">
              <a:spcBef>
                <a:spcPct val="0"/>
              </a:spcBef>
              <a:spcAft>
                <a:spcPct val="0"/>
              </a:spcAft>
              <a:defRPr sz="4000" b="1">
                <a:solidFill>
                  <a:srgbClr val="000066"/>
                </a:solidFill>
                <a:latin typeface="Arial" charset="0"/>
                <a:cs typeface="Arial" charset="0"/>
              </a:defRPr>
            </a:lvl6pPr>
            <a:lvl7pPr marL="913755" algn="ctr" rtl="0" fontAlgn="base">
              <a:spcBef>
                <a:spcPct val="0"/>
              </a:spcBef>
              <a:spcAft>
                <a:spcPct val="0"/>
              </a:spcAft>
              <a:defRPr sz="4000" b="1">
                <a:solidFill>
                  <a:srgbClr val="000066"/>
                </a:solidFill>
                <a:latin typeface="Arial" charset="0"/>
                <a:cs typeface="Arial" charset="0"/>
              </a:defRPr>
            </a:lvl7pPr>
            <a:lvl8pPr marL="1370632" algn="ctr" rtl="0" fontAlgn="base">
              <a:spcBef>
                <a:spcPct val="0"/>
              </a:spcBef>
              <a:spcAft>
                <a:spcPct val="0"/>
              </a:spcAft>
              <a:defRPr sz="4000" b="1">
                <a:solidFill>
                  <a:srgbClr val="000066"/>
                </a:solidFill>
                <a:latin typeface="Arial" charset="0"/>
                <a:cs typeface="Arial" charset="0"/>
              </a:defRPr>
            </a:lvl8pPr>
            <a:lvl9pPr marL="1827510" algn="ctr" rtl="0" fontAlgn="base">
              <a:spcBef>
                <a:spcPct val="0"/>
              </a:spcBef>
              <a:spcAft>
                <a:spcPct val="0"/>
              </a:spcAft>
              <a:defRPr sz="4000" b="1">
                <a:solidFill>
                  <a:srgbClr val="000066"/>
                </a:solidFill>
                <a:latin typeface="Arial" charset="0"/>
                <a:cs typeface="Arial" charset="0"/>
              </a:defRPr>
            </a:lvl9pPr>
          </a:lstStyle>
          <a:p>
            <a:r>
              <a:rPr lang="en-GB" dirty="0" smtClean="0">
                <a:latin typeface="Calibri" panose="020F0502020204030204" pitchFamily="34" charset="0"/>
                <a:cs typeface="Calibri" panose="020F0502020204030204" pitchFamily="34" charset="0"/>
              </a:rPr>
              <a:t>Objectives</a:t>
            </a:r>
            <a:endParaRPr lang="en-GB"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5258984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isällön paikkamerkki 1"/>
          <p:cNvSpPr>
            <a:spLocks noGrp="1"/>
          </p:cNvSpPr>
          <p:nvPr>
            <p:ph idx="1"/>
          </p:nvPr>
        </p:nvSpPr>
        <p:spPr/>
        <p:txBody>
          <a:bodyPr/>
          <a:lstStyle/>
          <a:p>
            <a:endParaRPr lang="fi-FI"/>
          </a:p>
        </p:txBody>
      </p:sp>
      <p:sp>
        <p:nvSpPr>
          <p:cNvPr id="3" name="Otsikko 2"/>
          <p:cNvSpPr>
            <a:spLocks noGrp="1"/>
          </p:cNvSpPr>
          <p:nvPr>
            <p:ph type="title"/>
          </p:nvPr>
        </p:nvSpPr>
        <p:spPr/>
        <p:txBody>
          <a:bodyPr/>
          <a:lstStyle/>
          <a:p>
            <a:endParaRPr lang="fi-FI"/>
          </a:p>
        </p:txBody>
      </p:sp>
      <p:pic>
        <p:nvPicPr>
          <p:cNvPr id="2050" name="Picture 2" descr="C:\Users\p41078\Pictures\Four pillar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9870"/>
            <a:ext cx="10693400" cy="74692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875461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62557" y="1468742"/>
            <a:ext cx="9624060" cy="4773047"/>
          </a:xfrm>
        </p:spPr>
        <p:txBody>
          <a:bodyPr>
            <a:normAutofit/>
          </a:bodyPr>
          <a:lstStyle/>
          <a:p>
            <a:pPr marL="0" indent="0">
              <a:buNone/>
            </a:pPr>
            <a:r>
              <a:rPr lang="en-GB" sz="3700" dirty="0">
                <a:latin typeface="Calibri" panose="020F0502020204030204" pitchFamily="34" charset="0"/>
                <a:cs typeface="Calibri" panose="020F0502020204030204" pitchFamily="34" charset="0"/>
              </a:rPr>
              <a:t>Case management involves </a:t>
            </a:r>
          </a:p>
          <a:p>
            <a:r>
              <a:rPr lang="en-GB" sz="3700" dirty="0">
                <a:latin typeface="Calibri" panose="020F0502020204030204" pitchFamily="34" charset="0"/>
                <a:cs typeface="Calibri" panose="020F0502020204030204" pitchFamily="34" charset="0"/>
              </a:rPr>
              <a:t>providing safe care and treatment to patients to improve survival and comfort</a:t>
            </a:r>
          </a:p>
          <a:p>
            <a:pPr lvl="1"/>
            <a:r>
              <a:rPr lang="en-GB" dirty="0" smtClean="0">
                <a:latin typeface="Calibri" panose="020F0502020204030204" pitchFamily="34" charset="0"/>
                <a:cs typeface="Calibri" panose="020F0502020204030204" pitchFamily="34" charset="0"/>
              </a:rPr>
              <a:t>Early </a:t>
            </a:r>
            <a:r>
              <a:rPr lang="en-GB" dirty="0">
                <a:latin typeface="Calibri" panose="020F0502020204030204" pitchFamily="34" charset="0"/>
                <a:cs typeface="Calibri" panose="020F0502020204030204" pitchFamily="34" charset="0"/>
              </a:rPr>
              <a:t>treatment increases chances of survival</a:t>
            </a:r>
          </a:p>
          <a:p>
            <a:r>
              <a:rPr lang="en-GB" sz="3700" dirty="0">
                <a:latin typeface="Calibri" panose="020F0502020204030204" pitchFamily="34" charset="0"/>
                <a:cs typeface="Calibri" panose="020F0502020204030204" pitchFamily="34" charset="0"/>
              </a:rPr>
              <a:t>reducing spread</a:t>
            </a:r>
          </a:p>
          <a:p>
            <a:pPr lvl="1"/>
            <a:r>
              <a:rPr lang="en-GB" dirty="0" smtClean="0">
                <a:latin typeface="Calibri" panose="020F0502020204030204" pitchFamily="34" charset="0"/>
                <a:cs typeface="Calibri" panose="020F0502020204030204" pitchFamily="34" charset="0"/>
              </a:rPr>
              <a:t>Admitting patients in designated Ebola treatment facilities (e.g. ETU) helps to prevent spread to family and community members – breaks chain of transmission</a:t>
            </a:r>
          </a:p>
          <a:p>
            <a:endParaRPr lang="en-GB" sz="3700" dirty="0">
              <a:latin typeface="Calibri" panose="020F0502020204030204" pitchFamily="34" charset="0"/>
              <a:cs typeface="Calibri" panose="020F0502020204030204" pitchFamily="34" charset="0"/>
            </a:endParaRPr>
          </a:p>
        </p:txBody>
      </p:sp>
      <p:sp>
        <p:nvSpPr>
          <p:cNvPr id="3" name="Title 2"/>
          <p:cNvSpPr>
            <a:spLocks noGrp="1"/>
          </p:cNvSpPr>
          <p:nvPr>
            <p:ph type="title"/>
          </p:nvPr>
        </p:nvSpPr>
        <p:spPr/>
        <p:txBody>
          <a:bodyPr/>
          <a:lstStyle/>
          <a:p>
            <a:r>
              <a:rPr lang="en-GB" dirty="0" smtClean="0">
                <a:latin typeface="Calibri" panose="020F0502020204030204" pitchFamily="34" charset="0"/>
                <a:cs typeface="Calibri" panose="020F0502020204030204" pitchFamily="34" charset="0"/>
              </a:rPr>
              <a:t>What is case management?</a:t>
            </a:r>
            <a:br>
              <a:rPr lang="en-GB" dirty="0" smtClean="0">
                <a:latin typeface="Calibri" panose="020F0502020204030204" pitchFamily="34" charset="0"/>
                <a:cs typeface="Calibri" panose="020F0502020204030204" pitchFamily="34" charset="0"/>
              </a:rPr>
            </a:br>
            <a:r>
              <a:rPr lang="en-GB" dirty="0" smtClean="0">
                <a:latin typeface="Calibri" panose="020F0502020204030204" pitchFamily="34" charset="0"/>
                <a:cs typeface="Calibri" panose="020F0502020204030204" pitchFamily="34" charset="0"/>
              </a:rPr>
              <a:t>Why is it priority?</a:t>
            </a:r>
            <a:endParaRPr lang="en-GB" dirty="0">
              <a:latin typeface="Calibri" panose="020F0502020204030204" pitchFamily="34" charset="0"/>
              <a:cs typeface="Calibri" panose="020F0502020204030204" pitchFamily="34" charset="0"/>
            </a:endParaRPr>
          </a:p>
        </p:txBody>
      </p:sp>
      <p:pic>
        <p:nvPicPr>
          <p:cNvPr id="2050" name="Picture 2" descr="D:\Bhatiasevi\photos\clinic management 04.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82815" y="5955509"/>
            <a:ext cx="2270233" cy="160575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931291" y="6333103"/>
            <a:ext cx="2863118" cy="274602"/>
          </a:xfrm>
          <a:prstGeom prst="rect">
            <a:avLst/>
          </a:prstGeom>
          <a:noFill/>
        </p:spPr>
        <p:txBody>
          <a:bodyPr wrap="square" lIns="104306" tIns="52153" rIns="104306" bIns="52153" rtlCol="0">
            <a:spAutoFit/>
          </a:bodyPr>
          <a:lstStyle/>
          <a:p>
            <a:r>
              <a:rPr lang="en-GB" sz="1100" b="0" dirty="0">
                <a:latin typeface="Calibri" panose="020F0502020204030204" pitchFamily="34" charset="0"/>
                <a:cs typeface="Calibri" panose="020F0502020204030204" pitchFamily="34" charset="0"/>
              </a:rPr>
              <a:t>Photo: WHO/Winnie Romeril</a:t>
            </a:r>
          </a:p>
        </p:txBody>
      </p:sp>
    </p:spTree>
    <p:extLst>
      <p:ext uri="{BB962C8B-B14F-4D97-AF65-F5344CB8AC3E}">
        <p14:creationId xmlns:p14="http://schemas.microsoft.com/office/powerpoint/2010/main" val="419899630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latin typeface="Calibri" panose="020F0502020204030204" pitchFamily="34" charset="0"/>
                <a:cs typeface="Calibri" panose="020F0502020204030204" pitchFamily="34" charset="0"/>
              </a:rPr>
              <a:t>Case management – principles</a:t>
            </a:r>
            <a:br>
              <a:rPr lang="en-GB" dirty="0" smtClean="0">
                <a:latin typeface="Calibri" panose="020F0502020204030204" pitchFamily="34" charset="0"/>
                <a:cs typeface="Calibri" panose="020F0502020204030204" pitchFamily="34" charset="0"/>
              </a:rPr>
            </a:br>
            <a:r>
              <a:rPr lang="en-GB" sz="4100" dirty="0">
                <a:solidFill>
                  <a:srgbClr val="00B050"/>
                </a:solidFill>
                <a:latin typeface="Calibri" panose="020F0502020204030204" pitchFamily="34" charset="0"/>
                <a:cs typeface="Calibri" panose="020F0502020204030204" pitchFamily="34" charset="0"/>
              </a:rPr>
              <a:t>Safe and effective care</a:t>
            </a:r>
          </a:p>
        </p:txBody>
      </p:sp>
      <p:sp>
        <p:nvSpPr>
          <p:cNvPr id="3" name="Content Placeholder 2"/>
          <p:cNvSpPr>
            <a:spLocks noGrp="1"/>
          </p:cNvSpPr>
          <p:nvPr>
            <p:ph idx="1"/>
          </p:nvPr>
        </p:nvSpPr>
        <p:spPr>
          <a:xfrm>
            <a:off x="294139" y="1557651"/>
            <a:ext cx="10020913" cy="4773047"/>
          </a:xfrm>
        </p:spPr>
        <p:txBody>
          <a:bodyPr>
            <a:normAutofit fontScale="92500" lnSpcReduction="10000"/>
          </a:bodyPr>
          <a:lstStyle/>
          <a:p>
            <a:r>
              <a:rPr lang="en-GB" dirty="0" smtClean="0">
                <a:latin typeface="Calibri" panose="020F0502020204030204" pitchFamily="34" charset="0"/>
                <a:cs typeface="Calibri" panose="020F0502020204030204" pitchFamily="34" charset="0"/>
              </a:rPr>
              <a:t>Protect care giver – follow IPC guidance</a:t>
            </a:r>
          </a:p>
          <a:p>
            <a:r>
              <a:rPr lang="en-GB" dirty="0" smtClean="0">
                <a:latin typeface="Calibri" panose="020F0502020204030204" pitchFamily="34" charset="0"/>
                <a:cs typeface="Calibri" panose="020F0502020204030204" pitchFamily="34" charset="0"/>
              </a:rPr>
              <a:t>Provide effective care based on treatment guidelines</a:t>
            </a:r>
          </a:p>
          <a:p>
            <a:r>
              <a:rPr lang="en-GB" dirty="0">
                <a:latin typeface="Calibri" panose="020F0502020204030204" pitchFamily="34" charset="0"/>
                <a:cs typeface="Calibri" panose="020F0502020204030204" pitchFamily="34" charset="0"/>
              </a:rPr>
              <a:t>Special populations have specific needs</a:t>
            </a:r>
          </a:p>
          <a:p>
            <a:r>
              <a:rPr lang="en-GB" dirty="0" smtClean="0">
                <a:latin typeface="Calibri" panose="020F0502020204030204" pitchFamily="34" charset="0"/>
                <a:cs typeface="Calibri" panose="020F0502020204030204" pitchFamily="34" charset="0"/>
              </a:rPr>
              <a:t>Treat patients with respect and dignity, even if terminally ill</a:t>
            </a:r>
          </a:p>
          <a:p>
            <a:r>
              <a:rPr lang="en-GB" dirty="0" smtClean="0">
                <a:latin typeface="Calibri" panose="020F0502020204030204" pitchFamily="34" charset="0"/>
                <a:cs typeface="Calibri" panose="020F0502020204030204" pitchFamily="34" charset="0"/>
              </a:rPr>
              <a:t>Provide necessary information and support to patients families and friends </a:t>
            </a:r>
          </a:p>
          <a:p>
            <a:r>
              <a:rPr lang="en-GB" dirty="0" smtClean="0">
                <a:latin typeface="Calibri" panose="020F0502020204030204" pitchFamily="34" charset="0"/>
                <a:cs typeface="Calibri" panose="020F0502020204030204" pitchFamily="34" charset="0"/>
              </a:rPr>
              <a:t>Provide proper discharge advice and follow up</a:t>
            </a:r>
          </a:p>
          <a:p>
            <a:r>
              <a:rPr lang="en-GB" dirty="0" smtClean="0">
                <a:latin typeface="Calibri" panose="020F0502020204030204" pitchFamily="34" charset="0"/>
                <a:cs typeface="Calibri" panose="020F0502020204030204" pitchFamily="34" charset="0"/>
              </a:rPr>
              <a:t>In case of death, follow steps for </a:t>
            </a:r>
            <a:r>
              <a:rPr lang="en-GB" b="1" dirty="0" smtClean="0">
                <a:latin typeface="Calibri" panose="020F0502020204030204" pitchFamily="34" charset="0"/>
                <a:cs typeface="Calibri" panose="020F0502020204030204" pitchFamily="34" charset="0"/>
              </a:rPr>
              <a:t>safe and dignified burial</a:t>
            </a:r>
          </a:p>
          <a:p>
            <a:pPr marL="680764" lvl="1" indent="0">
              <a:buNone/>
            </a:pPr>
            <a:endParaRPr lang="en-GB" dirty="0" smtClean="0">
              <a:latin typeface="Calibri" panose="020F0502020204030204" pitchFamily="34" charset="0"/>
              <a:cs typeface="Calibri" panose="020F0502020204030204" pitchFamily="34" charset="0"/>
            </a:endParaRPr>
          </a:p>
          <a:p>
            <a:pPr lvl="1"/>
            <a:endParaRPr lang="en-GB"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08528729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0693400" cy="1504314"/>
          </a:xfrm>
        </p:spPr>
        <p:txBody>
          <a:bodyPr>
            <a:normAutofit/>
          </a:bodyPr>
          <a:lstStyle/>
          <a:p>
            <a:r>
              <a:rPr lang="en-GB" dirty="0">
                <a:latin typeface="Calibri" panose="020F0502020204030204" pitchFamily="34" charset="0"/>
                <a:cs typeface="Calibri" panose="020F0502020204030204" pitchFamily="34" charset="0"/>
              </a:rPr>
              <a:t>Protect care giver</a:t>
            </a:r>
            <a:r>
              <a:rPr lang="en-GB" dirty="0" smtClean="0">
                <a:latin typeface="Calibri" panose="020F0502020204030204" pitchFamily="34" charset="0"/>
                <a:cs typeface="Calibri" panose="020F0502020204030204" pitchFamily="34" charset="0"/>
              </a:rPr>
              <a:t/>
            </a:r>
            <a:br>
              <a:rPr lang="en-GB" dirty="0" smtClean="0">
                <a:latin typeface="Calibri" panose="020F0502020204030204" pitchFamily="34" charset="0"/>
                <a:cs typeface="Calibri" panose="020F0502020204030204" pitchFamily="34" charset="0"/>
              </a:rPr>
            </a:br>
            <a:r>
              <a:rPr lang="en-GB" dirty="0" smtClean="0">
                <a:solidFill>
                  <a:srgbClr val="00B050"/>
                </a:solidFill>
                <a:latin typeface="Calibri" panose="020F0502020204030204" pitchFamily="34" charset="0"/>
                <a:cs typeface="Calibri" panose="020F0502020204030204" pitchFamily="34" charset="0"/>
              </a:rPr>
              <a:t>From getting infected while caring for patients</a:t>
            </a:r>
            <a:endParaRPr lang="en-GB" dirty="0">
              <a:solidFill>
                <a:srgbClr val="00B050"/>
              </a:solidFill>
              <a:latin typeface="Calibri" panose="020F0502020204030204" pitchFamily="34" charset="0"/>
              <a:cs typeface="Calibri" panose="020F0502020204030204" pitchFamily="34" charset="0"/>
            </a:endParaRPr>
          </a:p>
        </p:txBody>
      </p:sp>
      <p:sp>
        <p:nvSpPr>
          <p:cNvPr id="3" name="Content Placeholder 2"/>
          <p:cNvSpPr>
            <a:spLocks noGrp="1"/>
          </p:cNvSpPr>
          <p:nvPr>
            <p:ph idx="1"/>
          </p:nvPr>
        </p:nvSpPr>
        <p:spPr>
          <a:xfrm>
            <a:off x="157252" y="1778368"/>
            <a:ext cx="9100323" cy="4979693"/>
          </a:xfrm>
        </p:spPr>
        <p:txBody>
          <a:bodyPr>
            <a:normAutofit fontScale="40000" lnSpcReduction="20000"/>
          </a:bodyPr>
          <a:lstStyle/>
          <a:p>
            <a:pPr marL="680764" lvl="1" indent="0">
              <a:buNone/>
            </a:pPr>
            <a:r>
              <a:rPr lang="en-GB" sz="5800" dirty="0">
                <a:latin typeface="Calibri" panose="020F0502020204030204" pitchFamily="34" charset="0"/>
                <a:cs typeface="Calibri" panose="020F0502020204030204" pitchFamily="34" charset="0"/>
              </a:rPr>
              <a:t>Follow IPC guidance and occupational health guidance</a:t>
            </a:r>
          </a:p>
          <a:p>
            <a:pPr lvl="1"/>
            <a:r>
              <a:rPr lang="en-GB" sz="5800" dirty="0">
                <a:latin typeface="Calibri" panose="020F0502020204030204" pitchFamily="34" charset="0"/>
                <a:cs typeface="Calibri" panose="020F0502020204030204" pitchFamily="34" charset="0"/>
              </a:rPr>
              <a:t>Those involved in direct patient care need special training in IPC</a:t>
            </a:r>
          </a:p>
          <a:p>
            <a:pPr lvl="1"/>
            <a:r>
              <a:rPr lang="en-GB" sz="5800" dirty="0">
                <a:latin typeface="Calibri" panose="020F0502020204030204" pitchFamily="34" charset="0"/>
                <a:cs typeface="Calibri" panose="020F0502020204030204" pitchFamily="34" charset="0"/>
              </a:rPr>
              <a:t>Different categories of staff require different levels of personal protection, follow guidance</a:t>
            </a:r>
          </a:p>
          <a:p>
            <a:pPr lvl="1"/>
            <a:r>
              <a:rPr lang="en-GB" sz="5800" dirty="0">
                <a:latin typeface="Calibri" panose="020F0502020204030204" pitchFamily="34" charset="0"/>
                <a:cs typeface="Calibri" panose="020F0502020204030204" pitchFamily="34" charset="0"/>
              </a:rPr>
              <a:t>Closely follow hygiene guidance</a:t>
            </a:r>
          </a:p>
          <a:p>
            <a:pPr marL="680764" lvl="1" indent="0">
              <a:buNone/>
            </a:pPr>
            <a:r>
              <a:rPr lang="en-GB" sz="5800" dirty="0">
                <a:latin typeface="Calibri" panose="020F0502020204030204" pitchFamily="34" charset="0"/>
                <a:cs typeface="Calibri" panose="020F0502020204030204" pitchFamily="34" charset="0"/>
              </a:rPr>
              <a:t>Understand cleaning and disinfection practices in the facility</a:t>
            </a:r>
          </a:p>
          <a:p>
            <a:pPr marL="680764" lvl="1" indent="0">
              <a:buNone/>
            </a:pPr>
            <a:r>
              <a:rPr lang="en-GB" sz="5800" dirty="0">
                <a:latin typeface="Calibri" panose="020F0502020204030204" pitchFamily="34" charset="0"/>
                <a:cs typeface="Calibri" panose="020F0502020204030204" pitchFamily="34" charset="0"/>
              </a:rPr>
              <a:t>Understand and follow segregation of waste for proper disposal</a:t>
            </a:r>
          </a:p>
          <a:p>
            <a:pPr marL="0" indent="0">
              <a:buNone/>
            </a:pPr>
            <a:endParaRPr lang="en-GB" dirty="0" smtClean="0">
              <a:latin typeface="Calibri" panose="020F0502020204030204" pitchFamily="34" charset="0"/>
              <a:cs typeface="Calibri" panose="020F0502020204030204" pitchFamily="34" charset="0"/>
            </a:endParaRPr>
          </a:p>
          <a:p>
            <a:pPr marL="0" indent="0">
              <a:buNone/>
            </a:pPr>
            <a:endParaRPr lang="en-GB" dirty="0">
              <a:latin typeface="Calibri" panose="020F0502020204030204" pitchFamily="34" charset="0"/>
              <a:cs typeface="Calibri" panose="020F0502020204030204" pitchFamily="34" charset="0"/>
            </a:endParaRPr>
          </a:p>
          <a:p>
            <a:pPr marL="0" indent="0">
              <a:buNone/>
            </a:pPr>
            <a:r>
              <a:rPr lang="en-GB" sz="3500" dirty="0">
                <a:latin typeface="Calibri" panose="020F0502020204030204" pitchFamily="34" charset="0"/>
                <a:cs typeface="Calibri" panose="020F0502020204030204" pitchFamily="34" charset="0"/>
              </a:rPr>
              <a:t>Links </a:t>
            </a:r>
            <a:r>
              <a:rPr lang="en-GB" sz="3500" dirty="0">
                <a:latin typeface="Calibri" panose="020F0502020204030204" pitchFamily="34" charset="0"/>
                <a:cs typeface="Calibri" panose="020F0502020204030204" pitchFamily="34" charset="0"/>
                <a:hlinkClick r:id="rId3"/>
              </a:rPr>
              <a:t>http://www.who.int/csr/resources/publications/ebola/filovirus_infection_control/en/</a:t>
            </a:r>
            <a:endParaRPr lang="en-GB" sz="3500" dirty="0">
              <a:latin typeface="Calibri" panose="020F0502020204030204" pitchFamily="34" charset="0"/>
              <a:cs typeface="Calibri" panose="020F0502020204030204" pitchFamily="34" charset="0"/>
            </a:endParaRPr>
          </a:p>
          <a:p>
            <a:pPr marL="0" indent="0">
              <a:buNone/>
            </a:pPr>
            <a:r>
              <a:rPr lang="en-GB" sz="3500" dirty="0">
                <a:latin typeface="Calibri" panose="020F0502020204030204" pitchFamily="34" charset="0"/>
                <a:cs typeface="Calibri" panose="020F0502020204030204" pitchFamily="34" charset="0"/>
                <a:hlinkClick r:id="rId4"/>
              </a:rPr>
              <a:t>http://www.who.int/csr/resources/publications/ebola/ppe-guideline/en/</a:t>
            </a:r>
            <a:r>
              <a:rPr lang="en-GB" sz="3500" dirty="0">
                <a:latin typeface="Calibri" panose="020F0502020204030204" pitchFamily="34" charset="0"/>
                <a:cs typeface="Calibri" panose="020F0502020204030204" pitchFamily="34" charset="0"/>
              </a:rPr>
              <a:t> </a:t>
            </a:r>
          </a:p>
        </p:txBody>
      </p:sp>
      <p:pic>
        <p:nvPicPr>
          <p:cNvPr id="1026" name="Picture 2" descr="D:\clinic management 03.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113520" y="5050906"/>
            <a:ext cx="3579881" cy="2532079"/>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5104455" y="6062137"/>
            <a:ext cx="2863118" cy="274602"/>
          </a:xfrm>
          <a:prstGeom prst="rect">
            <a:avLst/>
          </a:prstGeom>
          <a:noFill/>
        </p:spPr>
        <p:txBody>
          <a:bodyPr wrap="square" lIns="104306" tIns="52153" rIns="104306" bIns="52153" rtlCol="0">
            <a:spAutoFit/>
          </a:bodyPr>
          <a:lstStyle/>
          <a:p>
            <a:r>
              <a:rPr lang="en-GB" sz="1100" b="0" dirty="0">
                <a:latin typeface="Calibri" panose="020F0502020204030204" pitchFamily="34" charset="0"/>
                <a:cs typeface="Calibri" panose="020F0502020204030204" pitchFamily="34" charset="0"/>
              </a:rPr>
              <a:t>Photo: WHO/Winnie Romeril</a:t>
            </a:r>
          </a:p>
        </p:txBody>
      </p:sp>
    </p:spTree>
    <p:extLst>
      <p:ext uri="{BB962C8B-B14F-4D97-AF65-F5344CB8AC3E}">
        <p14:creationId xmlns:p14="http://schemas.microsoft.com/office/powerpoint/2010/main" val="87101834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latin typeface="Calibri" panose="020F0502020204030204" pitchFamily="34" charset="0"/>
                <a:cs typeface="Calibri" panose="020F0502020204030204" pitchFamily="34" charset="0"/>
              </a:rPr>
              <a:t>Provide effective care for patients</a:t>
            </a:r>
            <a:br>
              <a:rPr lang="en-GB" dirty="0" smtClean="0">
                <a:latin typeface="Calibri" panose="020F0502020204030204" pitchFamily="34" charset="0"/>
                <a:cs typeface="Calibri" panose="020F0502020204030204" pitchFamily="34" charset="0"/>
              </a:rPr>
            </a:br>
            <a:r>
              <a:rPr lang="en-GB" sz="4100" dirty="0">
                <a:solidFill>
                  <a:srgbClr val="00B050"/>
                </a:solidFill>
                <a:latin typeface="Calibri" panose="020F0502020204030204" pitchFamily="34" charset="0"/>
                <a:cs typeface="Calibri" panose="020F0502020204030204" pitchFamily="34" charset="0"/>
              </a:rPr>
              <a:t>Initial steps</a:t>
            </a:r>
          </a:p>
        </p:txBody>
      </p:sp>
      <p:sp>
        <p:nvSpPr>
          <p:cNvPr id="3" name="Content Placeholder 2"/>
          <p:cNvSpPr>
            <a:spLocks noGrp="1"/>
          </p:cNvSpPr>
          <p:nvPr>
            <p:ph idx="1"/>
          </p:nvPr>
        </p:nvSpPr>
        <p:spPr>
          <a:xfrm>
            <a:off x="534670" y="1557651"/>
            <a:ext cx="9696173" cy="5081098"/>
          </a:xfrm>
        </p:spPr>
        <p:txBody>
          <a:bodyPr>
            <a:normAutofit fontScale="32500" lnSpcReduction="20000"/>
          </a:bodyPr>
          <a:lstStyle/>
          <a:p>
            <a:r>
              <a:rPr lang="en-GB" sz="6800" dirty="0">
                <a:latin typeface="Calibri" panose="020F0502020204030204" pitchFamily="34" charset="0"/>
                <a:cs typeface="Calibri" panose="020F0502020204030204" pitchFamily="34" charset="0"/>
              </a:rPr>
              <a:t>In the facility there are designated entry and exit points and patient care areas – respect the 'red' and 'green' zone policies</a:t>
            </a:r>
          </a:p>
          <a:p>
            <a:r>
              <a:rPr lang="en-GB" sz="6800" dirty="0">
                <a:latin typeface="Calibri" panose="020F0502020204030204" pitchFamily="34" charset="0"/>
                <a:cs typeface="Calibri" panose="020F0502020204030204" pitchFamily="34" charset="0"/>
              </a:rPr>
              <a:t>Patients reach a facility through</a:t>
            </a:r>
          </a:p>
          <a:p>
            <a:pPr lvl="1"/>
            <a:r>
              <a:rPr lang="en-GB" sz="6800" dirty="0">
                <a:latin typeface="Calibri" panose="020F0502020204030204" pitchFamily="34" charset="0"/>
                <a:cs typeface="Calibri" panose="020F0502020204030204" pitchFamily="34" charset="0"/>
              </a:rPr>
              <a:t>Efforts of epidemiological investigation</a:t>
            </a:r>
          </a:p>
          <a:p>
            <a:pPr lvl="1"/>
            <a:r>
              <a:rPr lang="en-GB" sz="6800" dirty="0">
                <a:latin typeface="Calibri" panose="020F0502020204030204" pitchFamily="34" charset="0"/>
                <a:cs typeface="Calibri" panose="020F0502020204030204" pitchFamily="34" charset="0"/>
              </a:rPr>
              <a:t>Self reporting</a:t>
            </a:r>
          </a:p>
          <a:p>
            <a:r>
              <a:rPr lang="en-GB" sz="6800" dirty="0">
                <a:latin typeface="Calibri" panose="020F0502020204030204" pitchFamily="34" charset="0"/>
                <a:cs typeface="Calibri" panose="020F0502020204030204" pitchFamily="34" charset="0"/>
              </a:rPr>
              <a:t>Triage is first step done by specifically trained personnel </a:t>
            </a:r>
          </a:p>
          <a:p>
            <a:r>
              <a:rPr lang="en-GB" sz="6800" dirty="0">
                <a:latin typeface="Calibri" panose="020F0502020204030204" pitchFamily="34" charset="0"/>
                <a:cs typeface="Calibri" panose="020F0502020204030204" pitchFamily="34" charset="0"/>
              </a:rPr>
              <a:t>Based on findings patient is admitted in designated area</a:t>
            </a:r>
          </a:p>
          <a:p>
            <a:pPr lvl="1"/>
            <a:r>
              <a:rPr lang="en-GB" sz="6800" dirty="0">
                <a:latin typeface="Calibri" panose="020F0502020204030204" pitchFamily="34" charset="0"/>
                <a:cs typeface="Calibri" panose="020F0502020204030204" pitchFamily="34" charset="0"/>
              </a:rPr>
              <a:t>Receive treatment with care to prevent transmission to care providers or other patients</a:t>
            </a:r>
          </a:p>
          <a:p>
            <a:pPr lvl="1"/>
            <a:r>
              <a:rPr lang="en-GB" sz="6800" dirty="0">
                <a:latin typeface="Calibri" panose="020F0502020204030204" pitchFamily="34" charset="0"/>
                <a:cs typeface="Calibri" panose="020F0502020204030204" pitchFamily="34" charset="0"/>
              </a:rPr>
              <a:t>Lab investigations to confirm diagnosis, other tests to understand treatment needs</a:t>
            </a:r>
          </a:p>
          <a:p>
            <a:pPr lvl="1"/>
            <a:r>
              <a:rPr lang="en-GB" sz="6800" dirty="0">
                <a:latin typeface="Calibri" panose="020F0502020204030204" pitchFamily="34" charset="0"/>
                <a:cs typeface="Calibri" panose="020F0502020204030204" pitchFamily="34" charset="0"/>
              </a:rPr>
              <a:t>Basic needs such as food, water, cleanliness, emotional support taken care of</a:t>
            </a:r>
            <a:r>
              <a:rPr lang="en-GB" dirty="0" smtClean="0">
                <a:latin typeface="Calibri" panose="020F0502020204030204" pitchFamily="34" charset="0"/>
                <a:cs typeface="Calibri" panose="020F0502020204030204" pitchFamily="34" charset="0"/>
              </a:rPr>
              <a:t>		</a:t>
            </a:r>
            <a:endParaRPr lang="en-GB"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97788663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latin typeface="Calibri" panose="020F0502020204030204" pitchFamily="34" charset="0"/>
                <a:cs typeface="Calibri" panose="020F0502020204030204" pitchFamily="34" charset="0"/>
              </a:rPr>
              <a:t>Providing care</a:t>
            </a:r>
            <a:br>
              <a:rPr lang="en-GB" dirty="0" smtClean="0">
                <a:latin typeface="Calibri" panose="020F0502020204030204" pitchFamily="34" charset="0"/>
                <a:cs typeface="Calibri" panose="020F0502020204030204" pitchFamily="34" charset="0"/>
              </a:rPr>
            </a:br>
            <a:r>
              <a:rPr lang="en-GB" sz="4100" dirty="0">
                <a:latin typeface="Calibri" panose="020F0502020204030204" pitchFamily="34" charset="0"/>
                <a:cs typeface="Calibri" panose="020F0502020204030204" pitchFamily="34" charset="0"/>
              </a:rPr>
              <a:t> </a:t>
            </a:r>
            <a:r>
              <a:rPr lang="en-GB" sz="4100" dirty="0">
                <a:solidFill>
                  <a:srgbClr val="00B050"/>
                </a:solidFill>
                <a:latin typeface="Calibri" panose="020F0502020204030204" pitchFamily="34" charset="0"/>
                <a:cs typeface="Calibri" panose="020F0502020204030204" pitchFamily="34" charset="0"/>
              </a:rPr>
              <a:t>Diagnosing a case</a:t>
            </a:r>
          </a:p>
        </p:txBody>
      </p:sp>
      <p:sp>
        <p:nvSpPr>
          <p:cNvPr id="3" name="Content Placeholder 2"/>
          <p:cNvSpPr>
            <a:spLocks noGrp="1"/>
          </p:cNvSpPr>
          <p:nvPr>
            <p:ph idx="1"/>
          </p:nvPr>
        </p:nvSpPr>
        <p:spPr>
          <a:xfrm>
            <a:off x="546767" y="1557651"/>
            <a:ext cx="9624060" cy="4958142"/>
          </a:xfrm>
        </p:spPr>
        <p:txBody>
          <a:bodyPr>
            <a:normAutofit/>
          </a:bodyPr>
          <a:lstStyle/>
          <a:p>
            <a:pPr marL="391076" lvl="1" indent="-391076">
              <a:buFont typeface="Arial" panose="020B0604020202020204" pitchFamily="34" charset="0"/>
              <a:buChar char="•"/>
            </a:pPr>
            <a:r>
              <a:rPr lang="en-GB" dirty="0" smtClean="0">
                <a:latin typeface="Calibri" panose="020F0502020204030204" pitchFamily="34" charset="0"/>
                <a:cs typeface="Calibri" panose="020F0502020204030204" pitchFamily="34" charset="0"/>
              </a:rPr>
              <a:t>Initially by triage algorithms,  based on history of contact and symptoms, patients are classified </a:t>
            </a:r>
            <a:r>
              <a:rPr lang="en-GB" dirty="0">
                <a:latin typeface="Calibri" panose="020F0502020204030204" pitchFamily="34" charset="0"/>
                <a:cs typeface="Calibri" panose="020F0502020204030204" pitchFamily="34" charset="0"/>
              </a:rPr>
              <a:t>as suspect, </a:t>
            </a:r>
            <a:r>
              <a:rPr lang="en-GB" dirty="0" smtClean="0">
                <a:latin typeface="Calibri" panose="020F0502020204030204" pitchFamily="34" charset="0"/>
                <a:cs typeface="Calibri" panose="020F0502020204030204" pitchFamily="34" charset="0"/>
              </a:rPr>
              <a:t>probable cases</a:t>
            </a:r>
            <a:endParaRPr lang="en-GB" dirty="0">
              <a:latin typeface="Calibri" panose="020F0502020204030204" pitchFamily="34" charset="0"/>
              <a:cs typeface="Calibri" panose="020F0502020204030204" pitchFamily="34" charset="0"/>
            </a:endParaRPr>
          </a:p>
          <a:p>
            <a:pPr lvl="1"/>
            <a:r>
              <a:rPr lang="en-GB" dirty="0" smtClean="0">
                <a:latin typeface="Calibri" panose="020F0502020204030204" pitchFamily="34" charset="0"/>
                <a:cs typeface="Calibri" panose="020F0502020204030204" pitchFamily="34" charset="0"/>
              </a:rPr>
              <a:t>Symptoms (diarrhoea</a:t>
            </a:r>
            <a:r>
              <a:rPr lang="en-GB" dirty="0">
                <a:latin typeface="Calibri" panose="020F0502020204030204" pitchFamily="34" charset="0"/>
                <a:cs typeface="Calibri" panose="020F0502020204030204" pitchFamily="34" charset="0"/>
              </a:rPr>
              <a:t>, vomiting, bleeding </a:t>
            </a:r>
            <a:r>
              <a:rPr lang="en-GB" dirty="0" smtClean="0">
                <a:latin typeface="Calibri" panose="020F0502020204030204" pitchFamily="34" charset="0"/>
                <a:cs typeface="Calibri" panose="020F0502020204030204" pitchFamily="34" charset="0"/>
              </a:rPr>
              <a:t>etc.) </a:t>
            </a:r>
            <a:r>
              <a:rPr lang="en-GB" dirty="0">
                <a:latin typeface="Calibri" panose="020F0502020204030204" pitchFamily="34" charset="0"/>
                <a:cs typeface="Calibri" panose="020F0502020204030204" pitchFamily="34" charset="0"/>
              </a:rPr>
              <a:t>can be due to other diseases as well</a:t>
            </a:r>
          </a:p>
          <a:p>
            <a:pPr marL="391076" lvl="1" indent="-391076">
              <a:buFont typeface="Arial" panose="020B0604020202020204" pitchFamily="34" charset="0"/>
              <a:buChar char="•"/>
            </a:pPr>
            <a:r>
              <a:rPr lang="en-GB" dirty="0" smtClean="0">
                <a:latin typeface="Calibri" panose="020F0502020204030204" pitchFamily="34" charset="0"/>
                <a:cs typeface="Calibri" panose="020F0502020204030204" pitchFamily="34" charset="0"/>
              </a:rPr>
              <a:t>Confirmed using lab test</a:t>
            </a:r>
          </a:p>
          <a:p>
            <a:pPr marL="0" lvl="1" indent="0">
              <a:buNone/>
            </a:pPr>
            <a:r>
              <a:rPr lang="en-GB" dirty="0" smtClean="0">
                <a:latin typeface="Calibri" panose="020F0502020204030204" pitchFamily="34" charset="0"/>
                <a:cs typeface="Calibri" panose="020F0502020204030204" pitchFamily="34" charset="0"/>
              </a:rPr>
              <a:t>So,	Suspect</a:t>
            </a:r>
          </a:p>
          <a:p>
            <a:pPr marL="0" lvl="1" indent="0">
              <a:buNone/>
            </a:pPr>
            <a:r>
              <a:rPr lang="en-GB" dirty="0" smtClean="0">
                <a:latin typeface="Calibri" panose="020F0502020204030204" pitchFamily="34" charset="0"/>
                <a:cs typeface="Calibri" panose="020F0502020204030204" pitchFamily="34" charset="0"/>
              </a:rPr>
              <a:t>	Probable </a:t>
            </a:r>
          </a:p>
          <a:p>
            <a:pPr marL="0" lvl="1" indent="0">
              <a:buNone/>
            </a:pPr>
            <a:r>
              <a:rPr lang="en-GB" dirty="0" smtClean="0">
                <a:latin typeface="Calibri" panose="020F0502020204030204" pitchFamily="34" charset="0"/>
                <a:cs typeface="Calibri" panose="020F0502020204030204" pitchFamily="34" charset="0"/>
              </a:rPr>
              <a:t>	Confirmed cases</a:t>
            </a:r>
          </a:p>
          <a:p>
            <a:pPr marL="391076" lvl="1" indent="-391076">
              <a:buFont typeface="Arial" panose="020B0604020202020204" pitchFamily="34" charset="0"/>
              <a:buChar char="•"/>
            </a:pPr>
            <a:r>
              <a:rPr lang="en-GB" dirty="0" smtClean="0">
                <a:latin typeface="Calibri" panose="020F0502020204030204" pitchFamily="34" charset="0"/>
                <a:cs typeface="Calibri" panose="020F0502020204030204" pitchFamily="34" charset="0"/>
              </a:rPr>
              <a:t>Lab test can take varied amounts</a:t>
            </a:r>
          </a:p>
          <a:p>
            <a:pPr marL="0" lvl="1" indent="0">
              <a:buNone/>
            </a:pPr>
            <a:r>
              <a:rPr lang="en-GB" dirty="0" smtClean="0">
                <a:latin typeface="Calibri" panose="020F0502020204030204" pitchFamily="34" charset="0"/>
                <a:cs typeface="Calibri" panose="020F0502020204030204" pitchFamily="34" charset="0"/>
              </a:rPr>
              <a:t> of time based on the location</a:t>
            </a:r>
          </a:p>
          <a:p>
            <a:pPr marL="391076" lvl="1" indent="-391076">
              <a:buFont typeface="Arial" panose="020B0604020202020204" pitchFamily="34" charset="0"/>
              <a:buChar char="•"/>
            </a:pPr>
            <a:endParaRPr lang="en-GB" dirty="0">
              <a:latin typeface="Calibri" panose="020F0502020204030204" pitchFamily="34" charset="0"/>
              <a:cs typeface="Calibri" panose="020F0502020204030204" pitchFamily="34" charset="0"/>
            </a:endParaRPr>
          </a:p>
          <a:p>
            <a:endParaRPr lang="en-GB" dirty="0" smtClean="0">
              <a:latin typeface="Calibri" panose="020F0502020204030204" pitchFamily="34" charset="0"/>
              <a:cs typeface="Calibri" panose="020F0502020204030204" pitchFamily="34" charset="0"/>
            </a:endParaRPr>
          </a:p>
        </p:txBody>
      </p:sp>
      <p:pic>
        <p:nvPicPr>
          <p:cNvPr id="6" name="Picture 2" descr="D:\Bhatiasevi\photos\clinic management 15.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flipH="1">
            <a:off x="6123467" y="3463063"/>
            <a:ext cx="4528422" cy="305273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357212" y="3167044"/>
            <a:ext cx="3789421" cy="274602"/>
          </a:xfrm>
          <a:prstGeom prst="rect">
            <a:avLst/>
          </a:prstGeom>
          <a:noFill/>
        </p:spPr>
        <p:txBody>
          <a:bodyPr wrap="square" lIns="104306" tIns="52153" rIns="104306" bIns="52153" rtlCol="0">
            <a:spAutoFit/>
          </a:bodyPr>
          <a:lstStyle/>
          <a:p>
            <a:r>
              <a:rPr lang="en-GB" sz="1100" b="0" dirty="0" err="1">
                <a:latin typeface="Calibri" panose="020F0502020204030204" pitchFamily="34" charset="0"/>
                <a:cs typeface="Calibri" panose="020F0502020204030204" pitchFamily="34" charset="0"/>
              </a:rPr>
              <a:t>Photo:WHO</a:t>
            </a:r>
            <a:r>
              <a:rPr lang="en-GB" sz="1100" b="0" dirty="0">
                <a:latin typeface="Calibri" panose="020F0502020204030204" pitchFamily="34" charset="0"/>
                <a:cs typeface="Calibri" panose="020F0502020204030204" pitchFamily="34" charset="0"/>
              </a:rPr>
              <a:t>/Rob Holden</a:t>
            </a:r>
          </a:p>
        </p:txBody>
      </p:sp>
    </p:spTree>
    <p:extLst>
      <p:ext uri="{BB962C8B-B14F-4D97-AF65-F5344CB8AC3E}">
        <p14:creationId xmlns:p14="http://schemas.microsoft.com/office/powerpoint/2010/main" val="262161148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latin typeface="Calibri" panose="020F0502020204030204" pitchFamily="34" charset="0"/>
                <a:cs typeface="Calibri" panose="020F0502020204030204" pitchFamily="34" charset="0"/>
              </a:rPr>
              <a:t>Providing care:</a:t>
            </a:r>
            <a:br>
              <a:rPr lang="en-GB" dirty="0" smtClean="0">
                <a:latin typeface="Calibri" panose="020F0502020204030204" pitchFamily="34" charset="0"/>
                <a:cs typeface="Calibri" panose="020F0502020204030204" pitchFamily="34" charset="0"/>
              </a:rPr>
            </a:br>
            <a:r>
              <a:rPr lang="en-GB" dirty="0">
                <a:solidFill>
                  <a:srgbClr val="00B050"/>
                </a:solidFill>
                <a:latin typeface="Calibri" panose="020F0502020204030204" pitchFamily="34" charset="0"/>
                <a:cs typeface="Calibri" panose="020F0502020204030204" pitchFamily="34" charset="0"/>
              </a:rPr>
              <a:t>Follow treatment guidelines </a:t>
            </a:r>
          </a:p>
        </p:txBody>
      </p:sp>
      <p:sp>
        <p:nvSpPr>
          <p:cNvPr id="3" name="Content Placeholder 2"/>
          <p:cNvSpPr>
            <a:spLocks noGrp="1"/>
          </p:cNvSpPr>
          <p:nvPr>
            <p:ph idx="1"/>
          </p:nvPr>
        </p:nvSpPr>
        <p:spPr>
          <a:xfrm>
            <a:off x="546767" y="1637043"/>
            <a:ext cx="9624060" cy="4773047"/>
          </a:xfrm>
        </p:spPr>
        <p:txBody>
          <a:bodyPr>
            <a:normAutofit fontScale="77500" lnSpcReduction="20000"/>
          </a:bodyPr>
          <a:lstStyle/>
          <a:p>
            <a:r>
              <a:rPr lang="en-GB" dirty="0" smtClean="0">
                <a:latin typeface="Calibri" panose="020F0502020204030204" pitchFamily="34" charset="0"/>
                <a:cs typeface="Calibri" panose="020F0502020204030204" pitchFamily="34" charset="0"/>
              </a:rPr>
              <a:t>Supportive treatment – still no approved specific treatment  </a:t>
            </a:r>
          </a:p>
          <a:p>
            <a:r>
              <a:rPr lang="en-GB" dirty="0" smtClean="0">
                <a:latin typeface="Calibri" panose="020F0502020204030204" pitchFamily="34" charset="0"/>
                <a:cs typeface="Calibri" panose="020F0502020204030204" pitchFamily="34" charset="0"/>
              </a:rPr>
              <a:t>Main stay – fluid and electrolyte balance</a:t>
            </a:r>
          </a:p>
          <a:p>
            <a:pPr lvl="1"/>
            <a:r>
              <a:rPr lang="en-GB" dirty="0">
                <a:latin typeface="Calibri" panose="020F0502020204030204" pitchFamily="34" charset="0"/>
                <a:cs typeface="Calibri" panose="020F0502020204030204" pitchFamily="34" charset="0"/>
              </a:rPr>
              <a:t>This is life saving and a must </a:t>
            </a:r>
          </a:p>
          <a:p>
            <a:pPr lvl="1"/>
            <a:r>
              <a:rPr lang="en-GB" dirty="0" smtClean="0">
                <a:latin typeface="Calibri" panose="020F0502020204030204" pitchFamily="34" charset="0"/>
                <a:cs typeface="Calibri" panose="020F0502020204030204" pitchFamily="34" charset="0"/>
              </a:rPr>
              <a:t>Early and in adequate amounts</a:t>
            </a:r>
          </a:p>
          <a:p>
            <a:pPr lvl="1"/>
            <a:r>
              <a:rPr lang="en-GB" dirty="0" smtClean="0">
                <a:latin typeface="Calibri" panose="020F0502020204030204" pitchFamily="34" charset="0"/>
                <a:cs typeface="Calibri" panose="020F0502020204030204" pitchFamily="34" charset="0"/>
              </a:rPr>
              <a:t>ORS </a:t>
            </a:r>
            <a:r>
              <a:rPr lang="en-GB" dirty="0">
                <a:latin typeface="Calibri" panose="020F0502020204030204" pitchFamily="34" charset="0"/>
                <a:cs typeface="Calibri" panose="020F0502020204030204" pitchFamily="34" charset="0"/>
              </a:rPr>
              <a:t>if mild, IV fluids for others</a:t>
            </a:r>
          </a:p>
          <a:p>
            <a:r>
              <a:rPr lang="en-GB" dirty="0" smtClean="0">
                <a:latin typeface="Calibri" panose="020F0502020204030204" pitchFamily="34" charset="0"/>
                <a:cs typeface="Calibri" panose="020F0502020204030204" pitchFamily="34" charset="0"/>
              </a:rPr>
              <a:t>Other medicines as needed – for pain, vomiting, </a:t>
            </a:r>
          </a:p>
          <a:p>
            <a:pPr marL="0" indent="0">
              <a:buNone/>
            </a:pPr>
            <a:r>
              <a:rPr lang="en-GB" dirty="0">
                <a:latin typeface="Calibri" panose="020F0502020204030204" pitchFamily="34" charset="0"/>
                <a:cs typeface="Calibri" panose="020F0502020204030204" pitchFamily="34" charset="0"/>
              </a:rPr>
              <a:t>	</a:t>
            </a:r>
            <a:r>
              <a:rPr lang="en-GB" dirty="0" smtClean="0">
                <a:latin typeface="Calibri" panose="020F0502020204030204" pitchFamily="34" charset="0"/>
                <a:cs typeface="Calibri" panose="020F0502020204030204" pitchFamily="34" charset="0"/>
              </a:rPr>
              <a:t>agitation, other symptoms</a:t>
            </a:r>
          </a:p>
          <a:p>
            <a:r>
              <a:rPr lang="en-GB" dirty="0" smtClean="0">
                <a:latin typeface="Calibri" panose="020F0502020204030204" pitchFamily="34" charset="0"/>
                <a:cs typeface="Calibri" panose="020F0502020204030204" pitchFamily="34" charset="0"/>
              </a:rPr>
              <a:t>Treat other infections if present such as malaria, sepsis etc. </a:t>
            </a:r>
          </a:p>
          <a:p>
            <a:endParaRPr lang="en-GB" dirty="0">
              <a:latin typeface="Calibri" panose="020F0502020204030204" pitchFamily="34" charset="0"/>
              <a:cs typeface="Calibri" panose="020F0502020204030204" pitchFamily="34" charset="0"/>
            </a:endParaRPr>
          </a:p>
          <a:p>
            <a:pPr marL="0" indent="0">
              <a:buNone/>
            </a:pPr>
            <a:r>
              <a:rPr lang="en-GB" sz="2400" dirty="0">
                <a:latin typeface="Calibri" panose="020F0502020204030204" pitchFamily="34" charset="0"/>
                <a:cs typeface="Calibri" panose="020F0502020204030204" pitchFamily="34" charset="0"/>
                <a:hlinkClick r:id="rId3"/>
              </a:rPr>
              <a:t>http://www.who.int/csr/resources/publications/clinical-management-patients/en/</a:t>
            </a:r>
            <a:endParaRPr lang="en-GB" sz="2400" dirty="0">
              <a:latin typeface="Calibri" panose="020F0502020204030204" pitchFamily="34" charset="0"/>
              <a:cs typeface="Calibri" panose="020F0502020204030204" pitchFamily="34" charset="0"/>
            </a:endParaRPr>
          </a:p>
          <a:p>
            <a:pPr marL="0" indent="0">
              <a:buNone/>
            </a:pPr>
            <a:r>
              <a:rPr lang="en-GB" sz="2400" dirty="0">
                <a:latin typeface="Calibri" panose="020F0502020204030204" pitchFamily="34" charset="0"/>
                <a:cs typeface="Calibri" panose="020F0502020204030204" pitchFamily="34" charset="0"/>
                <a:hlinkClick r:id="rId4"/>
              </a:rPr>
              <a:t>http://www.who.int/csr/resources/publications/ebola/patient-care-CCUs/en/</a:t>
            </a:r>
            <a:r>
              <a:rPr lang="en-GB" sz="2400" dirty="0">
                <a:latin typeface="Calibri" panose="020F0502020204030204" pitchFamily="34" charset="0"/>
                <a:cs typeface="Calibri" panose="020F0502020204030204" pitchFamily="34" charset="0"/>
              </a:rPr>
              <a:t> </a:t>
            </a:r>
          </a:p>
          <a:p>
            <a:endParaRPr lang="en-GB" dirty="0" smtClean="0">
              <a:latin typeface="Calibri" panose="020F0502020204030204" pitchFamily="34" charset="0"/>
              <a:cs typeface="Calibri" panose="020F0502020204030204" pitchFamily="34" charset="0"/>
            </a:endParaRPr>
          </a:p>
          <a:p>
            <a:pPr marL="680764" lvl="1" indent="0">
              <a:buNone/>
            </a:pPr>
            <a:endParaRPr lang="en-GB" dirty="0">
              <a:latin typeface="Calibri" panose="020F0502020204030204" pitchFamily="34" charset="0"/>
              <a:cs typeface="Calibri" panose="020F0502020204030204" pitchFamily="34" charset="0"/>
            </a:endParaRPr>
          </a:p>
        </p:txBody>
      </p:sp>
      <p:pic>
        <p:nvPicPr>
          <p:cNvPr id="6" name="Picture 5" descr="D:\Bhatiasevi\photos\clinic management 07.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462446" y="2032952"/>
            <a:ext cx="1870961" cy="235285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8362929" y="4385803"/>
            <a:ext cx="2197097" cy="274602"/>
          </a:xfrm>
          <a:prstGeom prst="rect">
            <a:avLst/>
          </a:prstGeom>
          <a:noFill/>
        </p:spPr>
        <p:txBody>
          <a:bodyPr wrap="square" lIns="104306" tIns="52153" rIns="104306" bIns="52153" rtlCol="0">
            <a:spAutoFit/>
          </a:bodyPr>
          <a:lstStyle/>
          <a:p>
            <a:r>
              <a:rPr lang="en-GB" sz="1100" b="0" dirty="0">
                <a:latin typeface="Calibri" panose="020F0502020204030204" pitchFamily="34" charset="0"/>
                <a:cs typeface="Calibri" panose="020F0502020204030204" pitchFamily="34" charset="0"/>
              </a:rPr>
              <a:t>Photo: WHO/Winnie Romeril</a:t>
            </a:r>
          </a:p>
        </p:txBody>
      </p:sp>
    </p:spTree>
    <p:extLst>
      <p:ext uri="{BB962C8B-B14F-4D97-AF65-F5344CB8AC3E}">
        <p14:creationId xmlns:p14="http://schemas.microsoft.com/office/powerpoint/2010/main" val="618706980"/>
      </p:ext>
    </p:extLst>
  </p:cSld>
  <p:clrMapOvr>
    <a:masterClrMapping/>
  </p:clrMapOvr>
  <p:timing>
    <p:tnLst>
      <p:par>
        <p:cTn id="1" dur="indefinite" restart="never" nodeType="tmRoot"/>
      </p:par>
    </p:tnLst>
  </p:timing>
</p:sld>
</file>

<file path=ppt/theme/theme1.xml><?xml version="1.0" encoding="utf-8"?>
<a:theme xmlns:a="http://schemas.openxmlformats.org/drawingml/2006/main" name="master">
  <a:themeElements>
    <a:clrScheme name="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fontScheme name="master">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1042988" rtl="1" eaLnBrk="1" fontAlgn="base" latinLnBrk="0" hangingPunct="1">
          <a:lnSpc>
            <a:spcPct val="100000"/>
          </a:lnSpc>
          <a:spcBef>
            <a:spcPct val="0"/>
          </a:spcBef>
          <a:spcAft>
            <a:spcPct val="0"/>
          </a:spcAft>
          <a:buClrTx/>
          <a:buSzTx/>
          <a:buFontTx/>
          <a:buNone/>
          <a:tabLst/>
          <a:defRPr kumimoji="0" lang="en-GB" sz="3900" b="1" i="0" u="none" strike="noStrike" cap="none" normalizeH="0" baseline="0" smtClean="0">
            <a:ln>
              <a:noFill/>
            </a:ln>
            <a:solidFill>
              <a:srgbClr val="000066"/>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1042988" rtl="1" eaLnBrk="1" fontAlgn="base" latinLnBrk="0" hangingPunct="1">
          <a:lnSpc>
            <a:spcPct val="100000"/>
          </a:lnSpc>
          <a:spcBef>
            <a:spcPct val="0"/>
          </a:spcBef>
          <a:spcAft>
            <a:spcPct val="0"/>
          </a:spcAft>
          <a:buClrTx/>
          <a:buSzTx/>
          <a:buFontTx/>
          <a:buNone/>
          <a:tabLst/>
          <a:defRPr kumimoji="0" lang="en-GB" sz="3900" b="1" i="0" u="none" strike="noStrike" cap="none" normalizeH="0" baseline="0" smtClean="0">
            <a:ln>
              <a:noFill/>
            </a:ln>
            <a:solidFill>
              <a:srgbClr val="000066"/>
            </a:solidFill>
            <a:effectLst/>
            <a:latin typeface="Arial" charset="0"/>
            <a:cs typeface="Arial" charset="0"/>
          </a:defRPr>
        </a:defPPr>
      </a:lstStyle>
    </a:lnDef>
  </a:objectDefaults>
  <a:extraClrSchemeLst>
    <a:extraClrScheme>
      <a:clrScheme name="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1480</TotalTime>
  <Words>1885</Words>
  <Application>Microsoft Office PowerPoint</Application>
  <PresentationFormat>Custom</PresentationFormat>
  <Paragraphs>172</Paragraphs>
  <Slides>16</Slides>
  <Notes>13</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master</vt:lpstr>
      <vt:lpstr>Module 4.1 Case Management (Caring for EVD patients)  </vt:lpstr>
      <vt:lpstr>PowerPoint Presentation</vt:lpstr>
      <vt:lpstr>PowerPoint Presentation</vt:lpstr>
      <vt:lpstr>What is case management? Why is it priority?</vt:lpstr>
      <vt:lpstr>Case management – principles Safe and effective care</vt:lpstr>
      <vt:lpstr>Protect care giver From getting infected while caring for patients</vt:lpstr>
      <vt:lpstr>Provide effective care for patients Initial steps</vt:lpstr>
      <vt:lpstr>Providing care  Diagnosing a case</vt:lpstr>
      <vt:lpstr>Providing care: Follow treatment guidelines </vt:lpstr>
      <vt:lpstr>Special populations have specific needs</vt:lpstr>
      <vt:lpstr>Patient care with respect and dignity</vt:lpstr>
      <vt:lpstr>Laboratory diagnosis</vt:lpstr>
      <vt:lpstr>Transmission of Ebola virus disease </vt:lpstr>
      <vt:lpstr>Challenges and solutions </vt:lpstr>
      <vt:lpstr>Appropriate case management  supports all other Ebola control measures</vt:lpstr>
      <vt:lpstr>List how your work relates to or can contribute to the work in case management</vt:lpstr>
    </vt:vector>
  </TitlesOfParts>
  <Company>World Health Organization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Guidelines</dc:title>
  <dc:subject>WHO template and recommendations</dc:subject>
  <dc:creator>Anne Guilloux</dc:creator>
  <cp:keywords>communication, photos, text</cp:keywords>
  <cp:lastModifiedBy>BHATIASEVI, Aphaluck</cp:lastModifiedBy>
  <cp:revision>74</cp:revision>
  <dcterms:created xsi:type="dcterms:W3CDTF">2005-03-01T08:26:43Z</dcterms:created>
  <dcterms:modified xsi:type="dcterms:W3CDTF">2015-03-18T09:49:48Z</dcterms:modified>
  <cp:category>Guidelines</cp:category>
</cp:coreProperties>
</file>